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14"/>
  </p:notesMasterIdLst>
  <p:sldIdLst>
    <p:sldId id="256" r:id="rId2"/>
    <p:sldId id="257" r:id="rId3"/>
    <p:sldId id="273" r:id="rId4"/>
    <p:sldId id="260" r:id="rId5"/>
    <p:sldId id="274" r:id="rId6"/>
    <p:sldId id="275" r:id="rId7"/>
    <p:sldId id="276" r:id="rId8"/>
    <p:sldId id="277" r:id="rId9"/>
    <p:sldId id="278" r:id="rId10"/>
    <p:sldId id="279" r:id="rId11"/>
    <p:sldId id="280" r:id="rId12"/>
    <p:sldId id="271" r:id="rId13"/>
  </p:sldIdLst>
  <p:sldSz cx="9144000" cy="6858000" type="screen4x3"/>
  <p:notesSz cx="6858000" cy="9144000"/>
  <p:defaultTextStyle>
    <a:defPPr>
      <a:defRPr lang="en-US"/>
    </a:defPPr>
    <a:lvl1pPr algn="r" rtl="0" fontAlgn="base">
      <a:spcBef>
        <a:spcPct val="0"/>
      </a:spcBef>
      <a:spcAft>
        <a:spcPct val="0"/>
      </a:spcAft>
      <a:defRPr kern="1200">
        <a:solidFill>
          <a:schemeClr val="tx1"/>
        </a:solidFill>
        <a:latin typeface="Arial" charset="0"/>
        <a:ea typeface="+mn-ea"/>
        <a:cs typeface="+mn-cs"/>
      </a:defRPr>
    </a:lvl1pPr>
    <a:lvl2pPr marL="457200" algn="r" rtl="0" fontAlgn="base">
      <a:spcBef>
        <a:spcPct val="0"/>
      </a:spcBef>
      <a:spcAft>
        <a:spcPct val="0"/>
      </a:spcAft>
      <a:defRPr kern="1200">
        <a:solidFill>
          <a:schemeClr val="tx1"/>
        </a:solidFill>
        <a:latin typeface="Arial" charset="0"/>
        <a:ea typeface="+mn-ea"/>
        <a:cs typeface="+mn-cs"/>
      </a:defRPr>
    </a:lvl2pPr>
    <a:lvl3pPr marL="914400" algn="r" rtl="0" fontAlgn="base">
      <a:spcBef>
        <a:spcPct val="0"/>
      </a:spcBef>
      <a:spcAft>
        <a:spcPct val="0"/>
      </a:spcAft>
      <a:defRPr kern="1200">
        <a:solidFill>
          <a:schemeClr val="tx1"/>
        </a:solidFill>
        <a:latin typeface="Arial" charset="0"/>
        <a:ea typeface="+mn-ea"/>
        <a:cs typeface="+mn-cs"/>
      </a:defRPr>
    </a:lvl3pPr>
    <a:lvl4pPr marL="1371600" algn="r" rtl="0" fontAlgn="base">
      <a:spcBef>
        <a:spcPct val="0"/>
      </a:spcBef>
      <a:spcAft>
        <a:spcPct val="0"/>
      </a:spcAft>
      <a:defRPr kern="1200">
        <a:solidFill>
          <a:schemeClr val="tx1"/>
        </a:solidFill>
        <a:latin typeface="Arial" charset="0"/>
        <a:ea typeface="+mn-ea"/>
        <a:cs typeface="+mn-cs"/>
      </a:defRPr>
    </a:lvl4pPr>
    <a:lvl5pPr marL="1828800" algn="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ltLang="en-US"/>
          </a:p>
        </p:txBody>
      </p:sp>
      <p:sp>
        <p:nvSpPr>
          <p:cNvPr id="5939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lt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939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5939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ltLang="en-US"/>
          </a:p>
        </p:txBody>
      </p:sp>
      <p:sp>
        <p:nvSpPr>
          <p:cNvPr id="5939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fld id="{E9D71413-00BC-41C3-B671-B379275CD78D}" type="slidenum">
              <a:rPr lang="en-US" altLang="en-US"/>
              <a:pPr>
                <a:defRPr/>
              </a:pPr>
              <a:t>‹#›</a:t>
            </a:fld>
            <a:endParaRPr lang="en-US" altLang="en-US"/>
          </a:p>
        </p:txBody>
      </p:sp>
    </p:spTree>
    <p:extLst>
      <p:ext uri="{BB962C8B-B14F-4D97-AF65-F5344CB8AC3E}">
        <p14:creationId xmlns:p14="http://schemas.microsoft.com/office/powerpoint/2010/main" val="3705722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15BEAF17-78B8-4975-BCAD-2B645AB33AE2}" type="slidenum">
              <a:rPr lang="en-US" altLang="en-US"/>
              <a:pPr>
                <a:defRPr/>
              </a:pPr>
              <a:t>‹#›</a:t>
            </a:fld>
            <a:endParaRPr lang="en-US" altLang="en-US"/>
          </a:p>
        </p:txBody>
      </p:sp>
    </p:spTree>
    <p:extLst>
      <p:ext uri="{BB962C8B-B14F-4D97-AF65-F5344CB8AC3E}">
        <p14:creationId xmlns:p14="http://schemas.microsoft.com/office/powerpoint/2010/main" val="1491344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879EDC0A-63FC-4A13-9398-3AE28DE5A4CA}" type="slidenum">
              <a:rPr lang="en-US" altLang="en-US"/>
              <a:pPr>
                <a:defRPr/>
              </a:pPr>
              <a:t>‹#›</a:t>
            </a:fld>
            <a:endParaRPr lang="en-US" altLang="en-US"/>
          </a:p>
        </p:txBody>
      </p:sp>
    </p:spTree>
    <p:extLst>
      <p:ext uri="{BB962C8B-B14F-4D97-AF65-F5344CB8AC3E}">
        <p14:creationId xmlns:p14="http://schemas.microsoft.com/office/powerpoint/2010/main" val="1690949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685800"/>
            <a:ext cx="1962150" cy="5181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734050" cy="5181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7F6D19BB-2D4A-4EF1-BCE5-87B038E96781}" type="slidenum">
              <a:rPr lang="en-US" altLang="en-US"/>
              <a:pPr>
                <a:defRPr/>
              </a:pPr>
              <a:t>‹#›</a:t>
            </a:fld>
            <a:endParaRPr lang="en-US" altLang="en-US"/>
          </a:p>
        </p:txBody>
      </p:sp>
    </p:spTree>
    <p:extLst>
      <p:ext uri="{BB962C8B-B14F-4D97-AF65-F5344CB8AC3E}">
        <p14:creationId xmlns:p14="http://schemas.microsoft.com/office/powerpoint/2010/main" val="3109661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16EFACBA-376F-43E7-B914-A11600773CEA}" type="slidenum">
              <a:rPr lang="en-US" altLang="en-US"/>
              <a:pPr>
                <a:defRPr/>
              </a:pPr>
              <a:t>‹#›</a:t>
            </a:fld>
            <a:endParaRPr lang="en-US" altLang="en-US"/>
          </a:p>
        </p:txBody>
      </p:sp>
    </p:spTree>
    <p:extLst>
      <p:ext uri="{BB962C8B-B14F-4D97-AF65-F5344CB8AC3E}">
        <p14:creationId xmlns:p14="http://schemas.microsoft.com/office/powerpoint/2010/main" val="3931533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AC4CE584-F623-4038-B4E0-A424C5D5DBF3}" type="slidenum">
              <a:rPr lang="en-US" altLang="en-US"/>
              <a:pPr>
                <a:defRPr/>
              </a:pPr>
              <a:t>‹#›</a:t>
            </a:fld>
            <a:endParaRPr lang="en-US" altLang="en-US"/>
          </a:p>
        </p:txBody>
      </p:sp>
    </p:spTree>
    <p:extLst>
      <p:ext uri="{BB962C8B-B14F-4D97-AF65-F5344CB8AC3E}">
        <p14:creationId xmlns:p14="http://schemas.microsoft.com/office/powerpoint/2010/main" val="2038943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828800"/>
            <a:ext cx="38481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828800"/>
            <a:ext cx="38481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43CBAB63-7844-4FA6-9225-2BF56F6FF29F}" type="slidenum">
              <a:rPr lang="en-US" altLang="en-US"/>
              <a:pPr>
                <a:defRPr/>
              </a:pPr>
              <a:t>‹#›</a:t>
            </a:fld>
            <a:endParaRPr lang="en-US" altLang="en-US"/>
          </a:p>
        </p:txBody>
      </p:sp>
    </p:spTree>
    <p:extLst>
      <p:ext uri="{BB962C8B-B14F-4D97-AF65-F5344CB8AC3E}">
        <p14:creationId xmlns:p14="http://schemas.microsoft.com/office/powerpoint/2010/main" val="3140208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7"/>
          <p:cNvSpPr>
            <a:spLocks noGrp="1" noChangeArrowheads="1"/>
          </p:cNvSpPr>
          <p:nvPr>
            <p:ph type="sldNum" sz="quarter" idx="12"/>
          </p:nvPr>
        </p:nvSpPr>
        <p:spPr>
          <a:ln/>
        </p:spPr>
        <p:txBody>
          <a:bodyPr/>
          <a:lstStyle>
            <a:lvl1pPr>
              <a:defRPr/>
            </a:lvl1pPr>
          </a:lstStyle>
          <a:p>
            <a:pPr>
              <a:defRPr/>
            </a:pPr>
            <a:fld id="{7FB4AE35-2AEC-4703-994A-180447804D11}" type="slidenum">
              <a:rPr lang="en-US" altLang="en-US"/>
              <a:pPr>
                <a:defRPr/>
              </a:pPr>
              <a:t>‹#›</a:t>
            </a:fld>
            <a:endParaRPr lang="en-US" altLang="en-US"/>
          </a:p>
        </p:txBody>
      </p:sp>
    </p:spTree>
    <p:extLst>
      <p:ext uri="{BB962C8B-B14F-4D97-AF65-F5344CB8AC3E}">
        <p14:creationId xmlns:p14="http://schemas.microsoft.com/office/powerpoint/2010/main" val="2257341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7"/>
          <p:cNvSpPr>
            <a:spLocks noGrp="1" noChangeArrowheads="1"/>
          </p:cNvSpPr>
          <p:nvPr>
            <p:ph type="sldNum" sz="quarter" idx="12"/>
          </p:nvPr>
        </p:nvSpPr>
        <p:spPr>
          <a:ln/>
        </p:spPr>
        <p:txBody>
          <a:bodyPr/>
          <a:lstStyle>
            <a:lvl1pPr>
              <a:defRPr/>
            </a:lvl1pPr>
          </a:lstStyle>
          <a:p>
            <a:pPr>
              <a:defRPr/>
            </a:pPr>
            <a:fld id="{EF89391A-3200-414D-9CC9-A11F4DC320D5}" type="slidenum">
              <a:rPr lang="en-US" altLang="en-US"/>
              <a:pPr>
                <a:defRPr/>
              </a:pPr>
              <a:t>‹#›</a:t>
            </a:fld>
            <a:endParaRPr lang="en-US" altLang="en-US"/>
          </a:p>
        </p:txBody>
      </p:sp>
    </p:spTree>
    <p:extLst>
      <p:ext uri="{BB962C8B-B14F-4D97-AF65-F5344CB8AC3E}">
        <p14:creationId xmlns:p14="http://schemas.microsoft.com/office/powerpoint/2010/main" val="3160665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7"/>
          <p:cNvSpPr>
            <a:spLocks noGrp="1" noChangeArrowheads="1"/>
          </p:cNvSpPr>
          <p:nvPr>
            <p:ph type="sldNum" sz="quarter" idx="12"/>
          </p:nvPr>
        </p:nvSpPr>
        <p:spPr>
          <a:ln/>
        </p:spPr>
        <p:txBody>
          <a:bodyPr/>
          <a:lstStyle>
            <a:lvl1pPr>
              <a:defRPr/>
            </a:lvl1pPr>
          </a:lstStyle>
          <a:p>
            <a:pPr>
              <a:defRPr/>
            </a:pPr>
            <a:fld id="{CF7D0048-EA40-4C64-9B1A-26E650627C4F}" type="slidenum">
              <a:rPr lang="en-US" altLang="en-US"/>
              <a:pPr>
                <a:defRPr/>
              </a:pPr>
              <a:t>‹#›</a:t>
            </a:fld>
            <a:endParaRPr lang="en-US" altLang="en-US"/>
          </a:p>
        </p:txBody>
      </p:sp>
    </p:spTree>
    <p:extLst>
      <p:ext uri="{BB962C8B-B14F-4D97-AF65-F5344CB8AC3E}">
        <p14:creationId xmlns:p14="http://schemas.microsoft.com/office/powerpoint/2010/main" val="4161841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44566913-3FB5-4F7D-B040-256B20683142}" type="slidenum">
              <a:rPr lang="en-US" altLang="en-US"/>
              <a:pPr>
                <a:defRPr/>
              </a:pPr>
              <a:t>‹#›</a:t>
            </a:fld>
            <a:endParaRPr lang="en-US" altLang="en-US"/>
          </a:p>
        </p:txBody>
      </p:sp>
    </p:spTree>
    <p:extLst>
      <p:ext uri="{BB962C8B-B14F-4D97-AF65-F5344CB8AC3E}">
        <p14:creationId xmlns:p14="http://schemas.microsoft.com/office/powerpoint/2010/main" val="1429945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DA3937-8993-4C52-BAB2-91A143DBCCDF}" type="slidenum">
              <a:rPr lang="en-US" altLang="en-US"/>
              <a:pPr>
                <a:defRPr/>
              </a:pPr>
              <a:t>‹#›</a:t>
            </a:fld>
            <a:endParaRPr lang="en-US" altLang="en-US"/>
          </a:p>
        </p:txBody>
      </p:sp>
    </p:spTree>
    <p:extLst>
      <p:ext uri="{BB962C8B-B14F-4D97-AF65-F5344CB8AC3E}">
        <p14:creationId xmlns:p14="http://schemas.microsoft.com/office/powerpoint/2010/main" val="3796380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6FCFE"/>
            </a:gs>
            <a:gs pos="100000">
              <a:srgbClr val="E3F4FC"/>
            </a:gs>
          </a:gsLst>
          <a:lin ang="5400000" scaled="1"/>
        </a:gradFill>
        <a:effectLst/>
      </p:bgPr>
    </p:bg>
    <p:spTree>
      <p:nvGrpSpPr>
        <p:cNvPr id="1" name=""/>
        <p:cNvGrpSpPr/>
        <p:nvPr/>
      </p:nvGrpSpPr>
      <p:grpSpPr>
        <a:xfrm>
          <a:off x="0" y="0"/>
          <a:ext cx="0" cy="0"/>
          <a:chOff x="0" y="0"/>
          <a:chExt cx="0" cy="0"/>
        </a:xfrm>
      </p:grpSpPr>
      <p:pic>
        <p:nvPicPr>
          <p:cNvPr id="1026" name="Picture 2" descr="Wave_Background"/>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p:cNvSpPr>
            <a:spLocks noGrp="1" noChangeArrowheads="1"/>
          </p:cNvSpPr>
          <p:nvPr>
            <p:ph type="title"/>
          </p:nvPr>
        </p:nvSpPr>
        <p:spPr bwMode="auto">
          <a:xfrm>
            <a:off x="1524000" y="685800"/>
            <a:ext cx="7010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body" idx="1"/>
          </p:nvPr>
        </p:nvSpPr>
        <p:spPr bwMode="auto">
          <a:xfrm>
            <a:off x="685800" y="1828800"/>
            <a:ext cx="7848600"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101" name="Rectangle 5"/>
          <p:cNvSpPr>
            <a:spLocks noGrp="1" noChangeArrowheads="1"/>
          </p:cNvSpPr>
          <p:nvPr>
            <p:ph type="dt" sz="half" idx="2"/>
          </p:nvPr>
        </p:nvSpPr>
        <p:spPr bwMode="auto">
          <a:xfrm>
            <a:off x="685800" y="586740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600" smtClean="0"/>
            </a:lvl1pPr>
          </a:lstStyle>
          <a:p>
            <a:pPr>
              <a:defRPr/>
            </a:pPr>
            <a:endParaRPr lang="en-US" altLang="en-US"/>
          </a:p>
        </p:txBody>
      </p:sp>
      <p:sp>
        <p:nvSpPr>
          <p:cNvPr id="4102" name="Rectangle 6"/>
          <p:cNvSpPr>
            <a:spLocks noGrp="1" noChangeArrowheads="1"/>
          </p:cNvSpPr>
          <p:nvPr>
            <p:ph type="ftr" sz="quarter" idx="3"/>
          </p:nvPr>
        </p:nvSpPr>
        <p:spPr bwMode="auto">
          <a:xfrm>
            <a:off x="3124200" y="5867400"/>
            <a:ext cx="3505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ctr">
              <a:defRPr sz="1600" smtClean="0"/>
            </a:lvl1pPr>
          </a:lstStyle>
          <a:p>
            <a:pPr>
              <a:defRPr/>
            </a:pPr>
            <a:endParaRPr lang="en-US" altLang="en-US"/>
          </a:p>
        </p:txBody>
      </p:sp>
      <p:sp>
        <p:nvSpPr>
          <p:cNvPr id="4103" name="Rectangle 7"/>
          <p:cNvSpPr>
            <a:spLocks noGrp="1" noChangeArrowheads="1"/>
          </p:cNvSpPr>
          <p:nvPr>
            <p:ph type="sldNum" sz="quarter" idx="4"/>
          </p:nvPr>
        </p:nvSpPr>
        <p:spPr bwMode="auto">
          <a:xfrm>
            <a:off x="7010400" y="5867400"/>
            <a:ext cx="1524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defRPr sz="1600" b="1" smtClean="0"/>
            </a:lvl1pPr>
          </a:lstStyle>
          <a:p>
            <a:pPr>
              <a:defRPr/>
            </a:pPr>
            <a:fld id="{D1E94B45-DB29-4DC4-910F-9B457C4BEEF0}" type="slidenum">
              <a:rPr lang="en-US" altLang="en-US"/>
              <a:pPr>
                <a:defRPr/>
              </a:pPr>
              <a:t>‹#›</a:t>
            </a:fld>
            <a:endParaRPr lang="en-US" altLang="en-US"/>
          </a:p>
        </p:txBody>
      </p:sp>
      <p:pic>
        <p:nvPicPr>
          <p:cNvPr id="1032" name="Picture 8" descr="CharlotteCounty_LOGO_Colo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09600" y="687388"/>
            <a:ext cx="838200" cy="836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l" rtl="0" eaLnBrk="1" fontAlgn="base" hangingPunct="1">
        <a:spcBef>
          <a:spcPct val="0"/>
        </a:spcBef>
        <a:spcAft>
          <a:spcPct val="0"/>
        </a:spcAft>
        <a:defRPr sz="3600" b="1">
          <a:solidFill>
            <a:schemeClr val="tx2"/>
          </a:solidFill>
          <a:latin typeface="+mj-lt"/>
          <a:ea typeface="+mj-ea"/>
          <a:cs typeface="+mj-cs"/>
        </a:defRPr>
      </a:lvl1pPr>
      <a:lvl2pPr algn="l" rtl="0" eaLnBrk="1" fontAlgn="base" hangingPunct="1">
        <a:spcBef>
          <a:spcPct val="0"/>
        </a:spcBef>
        <a:spcAft>
          <a:spcPct val="0"/>
        </a:spcAft>
        <a:defRPr sz="3600" b="1">
          <a:solidFill>
            <a:schemeClr val="tx2"/>
          </a:solidFill>
          <a:latin typeface="Arial" charset="0"/>
        </a:defRPr>
      </a:lvl2pPr>
      <a:lvl3pPr algn="l" rtl="0" eaLnBrk="1" fontAlgn="base" hangingPunct="1">
        <a:spcBef>
          <a:spcPct val="0"/>
        </a:spcBef>
        <a:spcAft>
          <a:spcPct val="0"/>
        </a:spcAft>
        <a:defRPr sz="3600" b="1">
          <a:solidFill>
            <a:schemeClr val="tx2"/>
          </a:solidFill>
          <a:latin typeface="Arial" charset="0"/>
        </a:defRPr>
      </a:lvl3pPr>
      <a:lvl4pPr algn="l" rtl="0" eaLnBrk="1" fontAlgn="base" hangingPunct="1">
        <a:spcBef>
          <a:spcPct val="0"/>
        </a:spcBef>
        <a:spcAft>
          <a:spcPct val="0"/>
        </a:spcAft>
        <a:defRPr sz="3600" b="1">
          <a:solidFill>
            <a:schemeClr val="tx2"/>
          </a:solidFill>
          <a:latin typeface="Arial" charset="0"/>
        </a:defRPr>
      </a:lvl4pPr>
      <a:lvl5pPr algn="l" rtl="0" eaLnBrk="1" fontAlgn="base" hangingPunct="1">
        <a:spcBef>
          <a:spcPct val="0"/>
        </a:spcBef>
        <a:spcAft>
          <a:spcPct val="0"/>
        </a:spcAft>
        <a:defRPr sz="3600" b="1">
          <a:solidFill>
            <a:schemeClr val="tx2"/>
          </a:solidFill>
          <a:latin typeface="Arial" charset="0"/>
        </a:defRPr>
      </a:lvl5pPr>
      <a:lvl6pPr marL="457200" algn="l" rtl="0" eaLnBrk="1" fontAlgn="base" hangingPunct="1">
        <a:spcBef>
          <a:spcPct val="0"/>
        </a:spcBef>
        <a:spcAft>
          <a:spcPct val="0"/>
        </a:spcAft>
        <a:defRPr sz="3600" b="1">
          <a:solidFill>
            <a:schemeClr val="tx2"/>
          </a:solidFill>
          <a:latin typeface="Arial" charset="0"/>
        </a:defRPr>
      </a:lvl6pPr>
      <a:lvl7pPr marL="914400" algn="l" rtl="0" eaLnBrk="1" fontAlgn="base" hangingPunct="1">
        <a:spcBef>
          <a:spcPct val="0"/>
        </a:spcBef>
        <a:spcAft>
          <a:spcPct val="0"/>
        </a:spcAft>
        <a:defRPr sz="3600" b="1">
          <a:solidFill>
            <a:schemeClr val="tx2"/>
          </a:solidFill>
          <a:latin typeface="Arial" charset="0"/>
        </a:defRPr>
      </a:lvl7pPr>
      <a:lvl8pPr marL="1371600" algn="l" rtl="0" eaLnBrk="1" fontAlgn="base" hangingPunct="1">
        <a:spcBef>
          <a:spcPct val="0"/>
        </a:spcBef>
        <a:spcAft>
          <a:spcPct val="0"/>
        </a:spcAft>
        <a:defRPr sz="3600" b="1">
          <a:solidFill>
            <a:schemeClr val="tx2"/>
          </a:solidFill>
          <a:latin typeface="Arial" charset="0"/>
        </a:defRPr>
      </a:lvl8pPr>
      <a:lvl9pPr marL="1828800" algn="l" rtl="0" eaLnBrk="1" fontAlgn="base" hangingPunct="1">
        <a:spcBef>
          <a:spcPct val="0"/>
        </a:spcBef>
        <a:spcAft>
          <a:spcPct val="0"/>
        </a:spcAft>
        <a:defRPr sz="3600" b="1">
          <a:solidFill>
            <a:schemeClr val="tx2"/>
          </a:solidFill>
          <a:latin typeface="Arial" charset="0"/>
        </a:defRPr>
      </a:lvl9pPr>
    </p:titleStyle>
    <p:bodyStyle>
      <a:lvl1pPr marL="342900" indent="-342900" algn="l" rtl="0" eaLnBrk="1" fontAlgn="base" hangingPunct="1">
        <a:spcBef>
          <a:spcPct val="20000"/>
        </a:spcBef>
        <a:spcAft>
          <a:spcPct val="0"/>
        </a:spcAft>
        <a:buChar char="•"/>
        <a:defRPr sz="30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600">
          <a:solidFill>
            <a:schemeClr val="tx1"/>
          </a:solidFill>
          <a:latin typeface="+mn-lt"/>
        </a:defRPr>
      </a:lvl2pPr>
      <a:lvl3pPr marL="1143000" indent="-228600" algn="l" rtl="0" eaLnBrk="1" fontAlgn="base" hangingPunct="1">
        <a:spcBef>
          <a:spcPct val="20000"/>
        </a:spcBef>
        <a:spcAft>
          <a:spcPct val="0"/>
        </a:spcAft>
        <a:buChar char="•"/>
        <a:defRPr sz="22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838200" y="2130425"/>
            <a:ext cx="7543800" cy="1470025"/>
          </a:xfrm>
        </p:spPr>
        <p:txBody>
          <a:bodyPr/>
          <a:lstStyle/>
          <a:p>
            <a:pPr algn="ctr" eaLnBrk="1" hangingPunct="1"/>
            <a:r>
              <a:rPr lang="en-US" altLang="en-US" dirty="0" smtClean="0"/>
              <a:t>Proposed Signage, Landscaping and Architectural Standards</a:t>
            </a:r>
            <a:br>
              <a:rPr lang="en-US" altLang="en-US" dirty="0" smtClean="0"/>
            </a:br>
            <a:endParaRPr lang="en-US" altLang="en-US" dirty="0" smtClean="0"/>
          </a:p>
        </p:txBody>
      </p:sp>
      <p:sp>
        <p:nvSpPr>
          <p:cNvPr id="2051" name="Rectangle 3"/>
          <p:cNvSpPr>
            <a:spLocks noGrp="1" noChangeArrowheads="1"/>
          </p:cNvSpPr>
          <p:nvPr>
            <p:ph type="subTitle" idx="1"/>
          </p:nvPr>
        </p:nvSpPr>
        <p:spPr>
          <a:xfrm>
            <a:off x="1371600" y="3429000"/>
            <a:ext cx="6400800" cy="533400"/>
          </a:xfrm>
        </p:spPr>
        <p:txBody>
          <a:bodyPr/>
          <a:lstStyle/>
          <a:p>
            <a:r>
              <a:rPr lang="en-US" altLang="en-US" sz="3200" dirty="0"/>
              <a:t>South County </a:t>
            </a:r>
            <a:r>
              <a:rPr lang="en-US" altLang="en-US" sz="3200" dirty="0" smtClean="0"/>
              <a:t>Overlay</a:t>
            </a:r>
          </a:p>
        </p:txBody>
      </p:sp>
      <p:sp>
        <p:nvSpPr>
          <p:cNvPr id="4" name="Rectangle 3"/>
          <p:cNvSpPr txBox="1">
            <a:spLocks noChangeArrowheads="1"/>
          </p:cNvSpPr>
          <p:nvPr/>
        </p:nvSpPr>
        <p:spPr bwMode="auto">
          <a:xfrm>
            <a:off x="1371600" y="4572000"/>
            <a:ext cx="6400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None/>
              <a:defRPr sz="3000">
                <a:solidFill>
                  <a:schemeClr val="tx1"/>
                </a:solidFill>
                <a:latin typeface="+mn-lt"/>
                <a:ea typeface="+mn-ea"/>
                <a:cs typeface="+mn-cs"/>
              </a:defRPr>
            </a:lvl1pPr>
            <a:lvl2pPr marL="457200" indent="0" algn="ctr" rtl="0" eaLnBrk="1" fontAlgn="base" hangingPunct="1">
              <a:spcBef>
                <a:spcPct val="20000"/>
              </a:spcBef>
              <a:spcAft>
                <a:spcPct val="0"/>
              </a:spcAft>
              <a:buNone/>
              <a:defRPr sz="2600">
                <a:solidFill>
                  <a:schemeClr val="tx1"/>
                </a:solidFill>
                <a:latin typeface="+mn-lt"/>
              </a:defRPr>
            </a:lvl2pPr>
            <a:lvl3pPr marL="914400" indent="0" algn="ctr" rtl="0" eaLnBrk="1" fontAlgn="base" hangingPunct="1">
              <a:spcBef>
                <a:spcPct val="20000"/>
              </a:spcBef>
              <a:spcAft>
                <a:spcPct val="0"/>
              </a:spcAft>
              <a:buNone/>
              <a:defRPr sz="2200">
                <a:solidFill>
                  <a:schemeClr val="tx1"/>
                </a:solidFill>
                <a:latin typeface="+mn-lt"/>
              </a:defRPr>
            </a:lvl3pPr>
            <a:lvl4pPr marL="1371600" indent="0" algn="ctr" rtl="0" eaLnBrk="1" fontAlgn="base" hangingPunct="1">
              <a:spcBef>
                <a:spcPct val="20000"/>
              </a:spcBef>
              <a:spcAft>
                <a:spcPct val="0"/>
              </a:spcAft>
              <a:buNone/>
              <a:defRPr sz="2000">
                <a:solidFill>
                  <a:schemeClr val="tx1"/>
                </a:solidFill>
                <a:latin typeface="+mn-lt"/>
              </a:defRPr>
            </a:lvl4pPr>
            <a:lvl5pPr marL="1828800" indent="0" algn="ctr" rtl="0" eaLnBrk="1" fontAlgn="base" hangingPunct="1">
              <a:spcBef>
                <a:spcPct val="20000"/>
              </a:spcBef>
              <a:spcAft>
                <a:spcPct val="0"/>
              </a:spcAft>
              <a:buNone/>
              <a:defRPr sz="2000">
                <a:solidFill>
                  <a:schemeClr val="tx1"/>
                </a:solidFill>
                <a:latin typeface="+mn-lt"/>
              </a:defRPr>
            </a:lvl5pPr>
            <a:lvl6pPr marL="2286000" indent="0" algn="ctr" rtl="0" eaLnBrk="1" fontAlgn="base" hangingPunct="1">
              <a:spcBef>
                <a:spcPct val="20000"/>
              </a:spcBef>
              <a:spcAft>
                <a:spcPct val="0"/>
              </a:spcAft>
              <a:buNone/>
              <a:defRPr sz="2000">
                <a:solidFill>
                  <a:schemeClr val="tx1"/>
                </a:solidFill>
                <a:latin typeface="+mn-lt"/>
              </a:defRPr>
            </a:lvl6pPr>
            <a:lvl7pPr marL="2743200" indent="0" algn="ctr" rtl="0" eaLnBrk="1" fontAlgn="base" hangingPunct="1">
              <a:spcBef>
                <a:spcPct val="20000"/>
              </a:spcBef>
              <a:spcAft>
                <a:spcPct val="0"/>
              </a:spcAft>
              <a:buNone/>
              <a:defRPr sz="2000">
                <a:solidFill>
                  <a:schemeClr val="tx1"/>
                </a:solidFill>
                <a:latin typeface="+mn-lt"/>
              </a:defRPr>
            </a:lvl7pPr>
            <a:lvl8pPr marL="3200400" indent="0" algn="ctr" rtl="0" eaLnBrk="1" fontAlgn="base" hangingPunct="1">
              <a:spcBef>
                <a:spcPct val="20000"/>
              </a:spcBef>
              <a:spcAft>
                <a:spcPct val="0"/>
              </a:spcAft>
              <a:buNone/>
              <a:defRPr sz="2000">
                <a:solidFill>
                  <a:schemeClr val="tx1"/>
                </a:solidFill>
                <a:latin typeface="+mn-lt"/>
              </a:defRPr>
            </a:lvl8pPr>
            <a:lvl9pPr marL="3657600" indent="0" algn="ctr" rtl="0" eaLnBrk="1" fontAlgn="base" hangingPunct="1">
              <a:spcBef>
                <a:spcPct val="20000"/>
              </a:spcBef>
              <a:spcAft>
                <a:spcPct val="0"/>
              </a:spcAft>
              <a:buNone/>
              <a:defRPr sz="2000">
                <a:solidFill>
                  <a:schemeClr val="tx1"/>
                </a:solidFill>
                <a:latin typeface="+mn-lt"/>
              </a:defRPr>
            </a:lvl9pPr>
          </a:lstStyle>
          <a:p>
            <a:r>
              <a:rPr lang="en-US" altLang="en-US" sz="2000" kern="0" dirty="0" smtClean="0"/>
              <a:t>Board of County Commissioners Monthly Workshop</a:t>
            </a:r>
            <a:endParaRPr lang="en-US" altLang="en-US" sz="2000" kern="0" dirty="0" smtClean="0"/>
          </a:p>
          <a:p>
            <a:r>
              <a:rPr lang="en-US" altLang="en-US" sz="2000" kern="0" dirty="0" smtClean="0"/>
              <a:t>January </a:t>
            </a:r>
            <a:r>
              <a:rPr lang="en-US" altLang="en-US" sz="2000" kern="0" dirty="0" smtClean="0"/>
              <a:t>22, </a:t>
            </a:r>
            <a:r>
              <a:rPr lang="en-US" altLang="en-US" sz="2000" kern="0" dirty="0" smtClean="0"/>
              <a:t>2015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lgn="ctr" eaLnBrk="1" hangingPunct="1"/>
            <a:r>
              <a:rPr lang="en-US" altLang="en-US" dirty="0" smtClean="0"/>
              <a:t>Architectural Provisions (cont.)</a:t>
            </a:r>
            <a:br>
              <a:rPr lang="en-US" altLang="en-US" dirty="0" smtClean="0"/>
            </a:br>
            <a:endParaRPr lang="en-US" altLang="en-US" dirty="0" smtClean="0"/>
          </a:p>
        </p:txBody>
      </p:sp>
      <p:sp>
        <p:nvSpPr>
          <p:cNvPr id="3" name="Content Placeholder 2"/>
          <p:cNvSpPr>
            <a:spLocks noGrp="1"/>
          </p:cNvSpPr>
          <p:nvPr>
            <p:ph idx="1"/>
          </p:nvPr>
        </p:nvSpPr>
        <p:spPr>
          <a:xfrm>
            <a:off x="685800" y="1447800"/>
            <a:ext cx="7848600" cy="4419600"/>
          </a:xfrm>
        </p:spPr>
        <p:txBody>
          <a:bodyPr/>
          <a:lstStyle/>
          <a:p>
            <a:pPr marL="342900" lvl="1" indent="-342900">
              <a:buFontTx/>
              <a:buChar char="•"/>
            </a:pPr>
            <a:r>
              <a:rPr lang="en-US" sz="1800" dirty="0"/>
              <a:t>Concrete Masonry Units (CMUs) shall only be used as a building façade finish on building façades not visible </a:t>
            </a:r>
            <a:r>
              <a:rPr lang="en-US" sz="1800" dirty="0" smtClean="0"/>
              <a:t>from</a:t>
            </a:r>
          </a:p>
          <a:p>
            <a:pPr marL="342900" lvl="1" indent="-342900">
              <a:buFontTx/>
              <a:buChar char="•"/>
            </a:pPr>
            <a:r>
              <a:rPr lang="en-US" sz="1800" dirty="0" smtClean="0"/>
              <a:t>Ground </a:t>
            </a:r>
            <a:r>
              <a:rPr lang="en-US" sz="1800" dirty="0"/>
              <a:t>mounted mechanical equipment shall be screened through the use of false façades or a combination of landscaping, berming and/or </a:t>
            </a:r>
            <a:r>
              <a:rPr lang="en-US" sz="1800" dirty="0" smtClean="0"/>
              <a:t>fencing</a:t>
            </a:r>
          </a:p>
          <a:p>
            <a:pPr marL="342900" lvl="1" indent="-342900">
              <a:buFontTx/>
              <a:buChar char="•"/>
            </a:pPr>
            <a:r>
              <a:rPr lang="en-US" sz="1800" dirty="0" smtClean="0"/>
              <a:t>New building/uses </a:t>
            </a:r>
            <a:r>
              <a:rPr lang="en-US" sz="1800" dirty="0"/>
              <a:t>shall provide facilities for the central storage of solid waste and recyclables within the </a:t>
            </a:r>
            <a:r>
              <a:rPr lang="en-US" sz="1800" dirty="0" smtClean="0"/>
              <a:t>lot which shall </a:t>
            </a:r>
            <a:r>
              <a:rPr lang="en-US" sz="1800" dirty="0"/>
              <a:t>be screened from adjacent </a:t>
            </a:r>
            <a:r>
              <a:rPr lang="en-US" sz="1800" dirty="0" smtClean="0"/>
              <a:t>properties/streets </a:t>
            </a:r>
            <a:r>
              <a:rPr lang="en-US" sz="1800" dirty="0"/>
              <a:t>by an enclosure constructed of materials that are compatible with the design and appearance of the principal building(s</a:t>
            </a:r>
            <a:r>
              <a:rPr lang="en-US" sz="1800" dirty="0" smtClean="0"/>
              <a:t>).</a:t>
            </a:r>
          </a:p>
          <a:p>
            <a:pPr marL="342900" lvl="1" indent="-342900">
              <a:buFontTx/>
              <a:buChar char="•"/>
            </a:pPr>
            <a:r>
              <a:rPr lang="en-US" sz="1800" dirty="0" smtClean="0"/>
              <a:t>50%of </a:t>
            </a:r>
            <a:r>
              <a:rPr lang="en-US" sz="1800" dirty="0"/>
              <a:t>the façade area of all street level front and side building façades shall be finished with windows or doorways. Windows and doorways shall be visually permeable and shall not be finished with mirrored, frosted, or tinted glass. </a:t>
            </a:r>
            <a:endParaRPr lang="en-US" sz="1800" dirty="0" smtClean="0"/>
          </a:p>
          <a:p>
            <a:pPr marL="342900" lvl="1" indent="-342900">
              <a:buFontTx/>
              <a:buChar char="•"/>
            </a:pPr>
            <a:r>
              <a:rPr lang="en-US" sz="1800" dirty="0"/>
              <a:t>No building façade facing a public street shall remain unpierced by a window or functional doorway for a distance greater than sixteen (16) feet.</a:t>
            </a:r>
          </a:p>
          <a:p>
            <a:pPr marL="0" lvl="1" indent="0">
              <a:buNone/>
            </a:pPr>
            <a:endParaRPr lang="en-US" sz="1800" dirty="0"/>
          </a:p>
          <a:p>
            <a:pPr marL="342900" lvl="1" indent="-342900">
              <a:buFontTx/>
              <a:buChar char="•"/>
            </a:pPr>
            <a:endParaRPr lang="en-US" sz="1800" dirty="0"/>
          </a:p>
          <a:p>
            <a:pPr marL="342900" lvl="1" indent="-342900">
              <a:buFontTx/>
              <a:buChar char="•"/>
            </a:pPr>
            <a:endParaRPr lang="en-US" sz="1800" dirty="0"/>
          </a:p>
        </p:txBody>
      </p:sp>
      <p:sp>
        <p:nvSpPr>
          <p:cNvPr id="4100" name="Slide Number Placeholder 3"/>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r" eaLnBrk="0" fontAlgn="base" hangingPunct="0">
              <a:spcBef>
                <a:spcPct val="0"/>
              </a:spcBef>
              <a:spcAft>
                <a:spcPct val="0"/>
              </a:spcAft>
              <a:defRPr>
                <a:solidFill>
                  <a:schemeClr val="tx1"/>
                </a:solidFill>
                <a:latin typeface="Arial" charset="0"/>
              </a:defRPr>
            </a:lvl6pPr>
            <a:lvl7pPr marL="2971800" indent="-228600" algn="r" eaLnBrk="0" fontAlgn="base" hangingPunct="0">
              <a:spcBef>
                <a:spcPct val="0"/>
              </a:spcBef>
              <a:spcAft>
                <a:spcPct val="0"/>
              </a:spcAft>
              <a:defRPr>
                <a:solidFill>
                  <a:schemeClr val="tx1"/>
                </a:solidFill>
                <a:latin typeface="Arial" charset="0"/>
              </a:defRPr>
            </a:lvl7pPr>
            <a:lvl8pPr marL="3429000" indent="-228600" algn="r" eaLnBrk="0" fontAlgn="base" hangingPunct="0">
              <a:spcBef>
                <a:spcPct val="0"/>
              </a:spcBef>
              <a:spcAft>
                <a:spcPct val="0"/>
              </a:spcAft>
              <a:defRPr>
                <a:solidFill>
                  <a:schemeClr val="tx1"/>
                </a:solidFill>
                <a:latin typeface="Arial" charset="0"/>
              </a:defRPr>
            </a:lvl8pPr>
            <a:lvl9pPr marL="3886200" indent="-228600" algn="r" eaLnBrk="0" fontAlgn="base" hangingPunct="0">
              <a:spcBef>
                <a:spcPct val="0"/>
              </a:spcBef>
              <a:spcAft>
                <a:spcPct val="0"/>
              </a:spcAft>
              <a:defRPr>
                <a:solidFill>
                  <a:schemeClr val="tx1"/>
                </a:solidFill>
                <a:latin typeface="Arial" charset="0"/>
              </a:defRPr>
            </a:lvl9pPr>
          </a:lstStyle>
          <a:p>
            <a:pPr eaLnBrk="1" hangingPunct="1"/>
            <a:fld id="{0268F021-4145-460A-B7E6-7492B59606F7}" type="slidenum">
              <a:rPr lang="en-US" altLang="en-US"/>
              <a:pPr eaLnBrk="1" hangingPunct="1"/>
              <a:t>10</a:t>
            </a:fld>
            <a:endParaRPr lang="en-US" altLang="en-US" dirty="0"/>
          </a:p>
        </p:txBody>
      </p:sp>
    </p:spTree>
    <p:extLst>
      <p:ext uri="{BB962C8B-B14F-4D97-AF65-F5344CB8AC3E}">
        <p14:creationId xmlns:p14="http://schemas.microsoft.com/office/powerpoint/2010/main" val="35667730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lgn="ctr" eaLnBrk="1" hangingPunct="1"/>
            <a:r>
              <a:rPr lang="en-US" altLang="en-US" dirty="0" smtClean="0"/>
              <a:t>Architectural Provisions (cont.)</a:t>
            </a:r>
            <a:br>
              <a:rPr lang="en-US" altLang="en-US" dirty="0" smtClean="0"/>
            </a:br>
            <a:endParaRPr lang="en-US" altLang="en-US" dirty="0" smtClean="0"/>
          </a:p>
        </p:txBody>
      </p:sp>
      <p:sp>
        <p:nvSpPr>
          <p:cNvPr id="3" name="Content Placeholder 2"/>
          <p:cNvSpPr>
            <a:spLocks noGrp="1"/>
          </p:cNvSpPr>
          <p:nvPr>
            <p:ph idx="1"/>
          </p:nvPr>
        </p:nvSpPr>
        <p:spPr>
          <a:xfrm>
            <a:off x="685800" y="1447800"/>
            <a:ext cx="7848600" cy="4419600"/>
          </a:xfrm>
        </p:spPr>
        <p:txBody>
          <a:bodyPr/>
          <a:lstStyle/>
          <a:p>
            <a:r>
              <a:rPr lang="en-US" sz="2000" dirty="0"/>
              <a:t>A </a:t>
            </a:r>
            <a:r>
              <a:rPr lang="en-US" sz="2000" dirty="0" smtClean="0"/>
              <a:t>change </a:t>
            </a:r>
            <a:r>
              <a:rPr lang="en-US" sz="2000" dirty="0"/>
              <a:t>in roof </a:t>
            </a:r>
            <a:r>
              <a:rPr lang="en-US" sz="2000" dirty="0" smtClean="0"/>
              <a:t>design/doors/window rhythm </a:t>
            </a:r>
            <a:r>
              <a:rPr lang="en-US" sz="2000" dirty="0"/>
              <a:t>and </a:t>
            </a:r>
            <a:r>
              <a:rPr lang="en-US" sz="2000" dirty="0" smtClean="0"/>
              <a:t>articulation/building materials/colors/textures </a:t>
            </a:r>
            <a:r>
              <a:rPr lang="en-US" sz="2000" dirty="0"/>
              <a:t>shall be required for every 150 feet of frontage on a public street. </a:t>
            </a:r>
            <a:r>
              <a:rPr lang="en-US" sz="2000" dirty="0" smtClean="0"/>
              <a:t>Repeating </a:t>
            </a:r>
            <a:r>
              <a:rPr lang="en-US" sz="2000" dirty="0"/>
              <a:t>architectural compositions </a:t>
            </a:r>
            <a:r>
              <a:rPr lang="en-US" sz="2000" dirty="0" smtClean="0"/>
              <a:t>are permitted provided </a:t>
            </a:r>
            <a:r>
              <a:rPr lang="en-US" sz="2000" dirty="0"/>
              <a:t>that there is a minimum of 250 feet between repeating instances</a:t>
            </a:r>
            <a:r>
              <a:rPr lang="en-US" sz="2000" dirty="0" smtClean="0"/>
              <a:t>.</a:t>
            </a:r>
          </a:p>
          <a:p>
            <a:r>
              <a:rPr lang="en-US" sz="2000" dirty="0"/>
              <a:t>Buildings shall incorporate a minimum of six (6</a:t>
            </a:r>
            <a:r>
              <a:rPr lang="en-US" sz="2000" dirty="0" smtClean="0"/>
              <a:t>) of the following design treatments: canopies/porticos, roof overhangs, cornices/bandings, peaked roof forms, consistent rhythm of display windows, ornamental/structural architectural details, awnings, seam metal/tile roof, decorative landscaped seating areas, or specialty pavers/stamped concrete along building frontage and for pedestrian facilities within parking areas.</a:t>
            </a:r>
            <a:endParaRPr lang="en-US" sz="2000" dirty="0"/>
          </a:p>
          <a:p>
            <a:pPr marL="0" lvl="1" indent="0">
              <a:buNone/>
            </a:pPr>
            <a:endParaRPr lang="en-US" sz="1800" dirty="0"/>
          </a:p>
          <a:p>
            <a:pPr marL="342900" lvl="1" indent="-342900">
              <a:buFontTx/>
              <a:buChar char="•"/>
            </a:pPr>
            <a:endParaRPr lang="en-US" sz="1800" dirty="0"/>
          </a:p>
          <a:p>
            <a:pPr marL="342900" lvl="1" indent="-342900">
              <a:buFontTx/>
              <a:buChar char="•"/>
            </a:pPr>
            <a:endParaRPr lang="en-US" sz="1800" dirty="0"/>
          </a:p>
        </p:txBody>
      </p:sp>
      <p:sp>
        <p:nvSpPr>
          <p:cNvPr id="4100" name="Slide Number Placeholder 3"/>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r" eaLnBrk="0" fontAlgn="base" hangingPunct="0">
              <a:spcBef>
                <a:spcPct val="0"/>
              </a:spcBef>
              <a:spcAft>
                <a:spcPct val="0"/>
              </a:spcAft>
              <a:defRPr>
                <a:solidFill>
                  <a:schemeClr val="tx1"/>
                </a:solidFill>
                <a:latin typeface="Arial" charset="0"/>
              </a:defRPr>
            </a:lvl6pPr>
            <a:lvl7pPr marL="2971800" indent="-228600" algn="r" eaLnBrk="0" fontAlgn="base" hangingPunct="0">
              <a:spcBef>
                <a:spcPct val="0"/>
              </a:spcBef>
              <a:spcAft>
                <a:spcPct val="0"/>
              </a:spcAft>
              <a:defRPr>
                <a:solidFill>
                  <a:schemeClr val="tx1"/>
                </a:solidFill>
                <a:latin typeface="Arial" charset="0"/>
              </a:defRPr>
            </a:lvl7pPr>
            <a:lvl8pPr marL="3429000" indent="-228600" algn="r" eaLnBrk="0" fontAlgn="base" hangingPunct="0">
              <a:spcBef>
                <a:spcPct val="0"/>
              </a:spcBef>
              <a:spcAft>
                <a:spcPct val="0"/>
              </a:spcAft>
              <a:defRPr>
                <a:solidFill>
                  <a:schemeClr val="tx1"/>
                </a:solidFill>
                <a:latin typeface="Arial" charset="0"/>
              </a:defRPr>
            </a:lvl8pPr>
            <a:lvl9pPr marL="3886200" indent="-228600" algn="r" eaLnBrk="0" fontAlgn="base" hangingPunct="0">
              <a:spcBef>
                <a:spcPct val="0"/>
              </a:spcBef>
              <a:spcAft>
                <a:spcPct val="0"/>
              </a:spcAft>
              <a:defRPr>
                <a:solidFill>
                  <a:schemeClr val="tx1"/>
                </a:solidFill>
                <a:latin typeface="Arial" charset="0"/>
              </a:defRPr>
            </a:lvl9pPr>
          </a:lstStyle>
          <a:p>
            <a:pPr eaLnBrk="1" hangingPunct="1"/>
            <a:fld id="{0268F021-4145-460A-B7E6-7492B59606F7}" type="slidenum">
              <a:rPr lang="en-US" altLang="en-US"/>
              <a:pPr eaLnBrk="1" hangingPunct="1"/>
              <a:t>11</a:t>
            </a:fld>
            <a:endParaRPr lang="en-US" altLang="en-US" dirty="0"/>
          </a:p>
        </p:txBody>
      </p:sp>
    </p:spTree>
    <p:extLst>
      <p:ext uri="{BB962C8B-B14F-4D97-AF65-F5344CB8AC3E}">
        <p14:creationId xmlns:p14="http://schemas.microsoft.com/office/powerpoint/2010/main" val="5861593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r>
              <a:rPr lang="en-US" dirty="0" smtClean="0"/>
              <a:t>BCC Workshop</a:t>
            </a:r>
          </a:p>
          <a:p>
            <a:r>
              <a:rPr lang="en-US" dirty="0" smtClean="0"/>
              <a:t>Notify affected property owners and prepare for stakeholder workshops</a:t>
            </a:r>
          </a:p>
          <a:p>
            <a:r>
              <a:rPr lang="en-US" dirty="0" smtClean="0"/>
              <a:t>Hold stakeholder workshops</a:t>
            </a:r>
          </a:p>
          <a:p>
            <a:r>
              <a:rPr lang="en-US" dirty="0" smtClean="0"/>
              <a:t>Finalize draft for public hearings</a:t>
            </a:r>
            <a:endParaRPr lang="en-US" dirty="0"/>
          </a:p>
        </p:txBody>
      </p:sp>
      <p:sp>
        <p:nvSpPr>
          <p:cNvPr id="4" name="Slide Number Placeholder 3"/>
          <p:cNvSpPr>
            <a:spLocks noGrp="1"/>
          </p:cNvSpPr>
          <p:nvPr>
            <p:ph type="sldNum" sz="quarter" idx="12"/>
          </p:nvPr>
        </p:nvSpPr>
        <p:spPr/>
        <p:txBody>
          <a:bodyPr/>
          <a:lstStyle/>
          <a:p>
            <a:pPr>
              <a:defRPr/>
            </a:pPr>
            <a:fld id="{16EFACBA-376F-43E7-B914-A11600773CEA}" type="slidenum">
              <a:rPr lang="en-US" altLang="en-US" smtClean="0"/>
              <a:pPr>
                <a:defRPr/>
              </a:pPr>
              <a:t>12</a:t>
            </a:fld>
            <a:endParaRPr lang="en-US" altLang="en-US"/>
          </a:p>
        </p:txBody>
      </p:sp>
    </p:spTree>
    <p:extLst>
      <p:ext uri="{BB962C8B-B14F-4D97-AF65-F5344CB8AC3E}">
        <p14:creationId xmlns:p14="http://schemas.microsoft.com/office/powerpoint/2010/main" val="26171960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r" eaLnBrk="0" fontAlgn="base" hangingPunct="0">
              <a:spcBef>
                <a:spcPct val="0"/>
              </a:spcBef>
              <a:spcAft>
                <a:spcPct val="0"/>
              </a:spcAft>
              <a:defRPr>
                <a:solidFill>
                  <a:schemeClr val="tx1"/>
                </a:solidFill>
                <a:latin typeface="Arial" charset="0"/>
              </a:defRPr>
            </a:lvl6pPr>
            <a:lvl7pPr marL="2971800" indent="-228600" algn="r" eaLnBrk="0" fontAlgn="base" hangingPunct="0">
              <a:spcBef>
                <a:spcPct val="0"/>
              </a:spcBef>
              <a:spcAft>
                <a:spcPct val="0"/>
              </a:spcAft>
              <a:defRPr>
                <a:solidFill>
                  <a:schemeClr val="tx1"/>
                </a:solidFill>
                <a:latin typeface="Arial" charset="0"/>
              </a:defRPr>
            </a:lvl7pPr>
            <a:lvl8pPr marL="3429000" indent="-228600" algn="r" eaLnBrk="0" fontAlgn="base" hangingPunct="0">
              <a:spcBef>
                <a:spcPct val="0"/>
              </a:spcBef>
              <a:spcAft>
                <a:spcPct val="0"/>
              </a:spcAft>
              <a:defRPr>
                <a:solidFill>
                  <a:schemeClr val="tx1"/>
                </a:solidFill>
                <a:latin typeface="Arial" charset="0"/>
              </a:defRPr>
            </a:lvl8pPr>
            <a:lvl9pPr marL="3886200" indent="-228600" algn="r" eaLnBrk="0" fontAlgn="base" hangingPunct="0">
              <a:spcBef>
                <a:spcPct val="0"/>
              </a:spcBef>
              <a:spcAft>
                <a:spcPct val="0"/>
              </a:spcAft>
              <a:defRPr>
                <a:solidFill>
                  <a:schemeClr val="tx1"/>
                </a:solidFill>
                <a:latin typeface="Arial" charset="0"/>
              </a:defRPr>
            </a:lvl9pPr>
          </a:lstStyle>
          <a:p>
            <a:pPr eaLnBrk="1" hangingPunct="1"/>
            <a:fld id="{D27C4240-3B2E-4342-9A61-27553CB46AB7}" type="slidenum">
              <a:rPr lang="en-US" altLang="en-US"/>
              <a:pPr eaLnBrk="1" hangingPunct="1"/>
              <a:t>2</a:t>
            </a:fld>
            <a:endParaRPr lang="en-US" altLang="en-US"/>
          </a:p>
        </p:txBody>
      </p:sp>
      <p:sp>
        <p:nvSpPr>
          <p:cNvPr id="3075" name="Rectangle 2"/>
          <p:cNvSpPr>
            <a:spLocks noGrp="1" noChangeArrowheads="1"/>
          </p:cNvSpPr>
          <p:nvPr>
            <p:ph type="title"/>
          </p:nvPr>
        </p:nvSpPr>
        <p:spPr/>
        <p:txBody>
          <a:bodyPr/>
          <a:lstStyle/>
          <a:p>
            <a:pPr algn="ctr" eaLnBrk="1" hangingPunct="1"/>
            <a:r>
              <a:rPr lang="en-US" altLang="en-US" dirty="0" smtClean="0"/>
              <a:t>Purpose</a:t>
            </a:r>
          </a:p>
        </p:txBody>
      </p:sp>
      <p:sp>
        <p:nvSpPr>
          <p:cNvPr id="3076" name="Rectangle 3"/>
          <p:cNvSpPr>
            <a:spLocks noGrp="1" noChangeArrowheads="1"/>
          </p:cNvSpPr>
          <p:nvPr>
            <p:ph type="body" idx="1"/>
          </p:nvPr>
        </p:nvSpPr>
        <p:spPr/>
        <p:txBody>
          <a:bodyPr/>
          <a:lstStyle/>
          <a:p>
            <a:pPr eaLnBrk="1" hangingPunct="1"/>
            <a:r>
              <a:rPr lang="en-US" altLang="en-US" dirty="0" smtClean="0"/>
              <a:t>Review and discuss proposed standards governing signage, landscaping/buffering and architecture within South County Overlay.</a:t>
            </a:r>
          </a:p>
          <a:p>
            <a:pPr lvl="1"/>
            <a:r>
              <a:rPr lang="en-US" altLang="en-US" dirty="0" smtClean="0"/>
              <a:t>Based on standards proposed by City of Punta Gorda.</a:t>
            </a:r>
          </a:p>
          <a:p>
            <a:pPr lvl="1"/>
            <a:r>
              <a:rPr lang="en-US" altLang="en-US" dirty="0" smtClean="0"/>
              <a:t>Refined for suburban context.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r" eaLnBrk="0" fontAlgn="base" hangingPunct="0">
              <a:spcBef>
                <a:spcPct val="0"/>
              </a:spcBef>
              <a:spcAft>
                <a:spcPct val="0"/>
              </a:spcAft>
              <a:defRPr>
                <a:solidFill>
                  <a:schemeClr val="tx1"/>
                </a:solidFill>
                <a:latin typeface="Arial" charset="0"/>
              </a:defRPr>
            </a:lvl6pPr>
            <a:lvl7pPr marL="2971800" indent="-228600" algn="r" eaLnBrk="0" fontAlgn="base" hangingPunct="0">
              <a:spcBef>
                <a:spcPct val="0"/>
              </a:spcBef>
              <a:spcAft>
                <a:spcPct val="0"/>
              </a:spcAft>
              <a:defRPr>
                <a:solidFill>
                  <a:schemeClr val="tx1"/>
                </a:solidFill>
                <a:latin typeface="Arial" charset="0"/>
              </a:defRPr>
            </a:lvl7pPr>
            <a:lvl8pPr marL="3429000" indent="-228600" algn="r" eaLnBrk="0" fontAlgn="base" hangingPunct="0">
              <a:spcBef>
                <a:spcPct val="0"/>
              </a:spcBef>
              <a:spcAft>
                <a:spcPct val="0"/>
              </a:spcAft>
              <a:defRPr>
                <a:solidFill>
                  <a:schemeClr val="tx1"/>
                </a:solidFill>
                <a:latin typeface="Arial" charset="0"/>
              </a:defRPr>
            </a:lvl8pPr>
            <a:lvl9pPr marL="3886200" indent="-228600" algn="r" eaLnBrk="0" fontAlgn="base" hangingPunct="0">
              <a:spcBef>
                <a:spcPct val="0"/>
              </a:spcBef>
              <a:spcAft>
                <a:spcPct val="0"/>
              </a:spcAft>
              <a:defRPr>
                <a:solidFill>
                  <a:schemeClr val="tx1"/>
                </a:solidFill>
                <a:latin typeface="Arial" charset="0"/>
              </a:defRPr>
            </a:lvl9pPr>
          </a:lstStyle>
          <a:p>
            <a:pPr eaLnBrk="1" hangingPunct="1"/>
            <a:fld id="{D27C4240-3B2E-4342-9A61-27553CB46AB7}" type="slidenum">
              <a:rPr lang="en-US" altLang="en-US"/>
              <a:pPr eaLnBrk="1" hangingPunct="1"/>
              <a:t>3</a:t>
            </a:fld>
            <a:endParaRPr lang="en-US" altLang="en-US"/>
          </a:p>
        </p:txBody>
      </p:sp>
      <p:sp>
        <p:nvSpPr>
          <p:cNvPr id="3076" name="Rectangle 3"/>
          <p:cNvSpPr>
            <a:spLocks noGrp="1" noChangeArrowheads="1"/>
          </p:cNvSpPr>
          <p:nvPr>
            <p:ph type="body" idx="1"/>
          </p:nvPr>
        </p:nvSpPr>
        <p:spPr/>
        <p:txBody>
          <a:bodyPr/>
          <a:lstStyle/>
          <a:p>
            <a:pPr eaLnBrk="1" hangingPunct="1"/>
            <a:r>
              <a:rPr lang="en-US" altLang="en-US" dirty="0" smtClean="0"/>
              <a:t>Insert Overlay Boundary Map</a:t>
            </a:r>
          </a:p>
        </p:txBody>
      </p:sp>
    </p:spTree>
    <p:extLst>
      <p:ext uri="{BB962C8B-B14F-4D97-AF65-F5344CB8AC3E}">
        <p14:creationId xmlns:p14="http://schemas.microsoft.com/office/powerpoint/2010/main" val="2567577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lgn="ctr" eaLnBrk="1" hangingPunct="1"/>
            <a:r>
              <a:rPr lang="en-US" altLang="en-US" dirty="0" smtClean="0"/>
              <a:t>Signage</a:t>
            </a:r>
            <a:br>
              <a:rPr lang="en-US" altLang="en-US" dirty="0" smtClean="0"/>
            </a:br>
            <a:endParaRPr lang="en-US" altLang="en-US" dirty="0" smtClean="0"/>
          </a:p>
        </p:txBody>
      </p:sp>
      <p:sp>
        <p:nvSpPr>
          <p:cNvPr id="3" name="Content Placeholder 2"/>
          <p:cNvSpPr>
            <a:spLocks noGrp="1"/>
          </p:cNvSpPr>
          <p:nvPr>
            <p:ph idx="1"/>
          </p:nvPr>
        </p:nvSpPr>
        <p:spPr>
          <a:xfrm>
            <a:off x="685800" y="1447800"/>
            <a:ext cx="7848600" cy="4419600"/>
          </a:xfrm>
        </p:spPr>
        <p:txBody>
          <a:bodyPr/>
          <a:lstStyle/>
          <a:p>
            <a:pPr eaLnBrk="1" hangingPunct="1">
              <a:defRPr/>
            </a:pPr>
            <a:r>
              <a:rPr lang="en-US" sz="2800" dirty="0" smtClean="0"/>
              <a:t>Conform with provisions of Sec. 3-9-85, Signs, and the following:</a:t>
            </a:r>
          </a:p>
          <a:p>
            <a:pPr lvl="1">
              <a:defRPr/>
            </a:pPr>
            <a:r>
              <a:rPr lang="en-US" sz="2000" dirty="0" smtClean="0"/>
              <a:t>Must be compatible with architectural character and building design (i.e., materials, color, style).</a:t>
            </a:r>
          </a:p>
          <a:p>
            <a:pPr lvl="1">
              <a:defRPr/>
            </a:pPr>
            <a:r>
              <a:rPr lang="en-US" sz="2000" dirty="0" smtClean="0"/>
              <a:t>Only one freestanding sign per lot/parcel, except where lot/parcel has second frontage of 150 ft. or more on street within Overlay district boundary </a:t>
            </a:r>
          </a:p>
          <a:p>
            <a:pPr lvl="1">
              <a:defRPr/>
            </a:pPr>
            <a:r>
              <a:rPr lang="en-US" sz="2000" dirty="0" smtClean="0"/>
              <a:t>Freestanding sign provisions:</a:t>
            </a:r>
          </a:p>
          <a:p>
            <a:pPr lvl="2">
              <a:defRPr/>
            </a:pPr>
            <a:r>
              <a:rPr lang="en-US" sz="1800" dirty="0" smtClean="0"/>
              <a:t>100 sq. ft. max. area.</a:t>
            </a:r>
          </a:p>
          <a:p>
            <a:pPr lvl="2">
              <a:defRPr/>
            </a:pPr>
            <a:r>
              <a:rPr lang="en-US" sz="1800" dirty="0" smtClean="0"/>
              <a:t>15 ft. max height.</a:t>
            </a:r>
          </a:p>
          <a:p>
            <a:pPr lvl="2">
              <a:defRPr/>
            </a:pPr>
            <a:r>
              <a:rPr lang="en-US" sz="1800" dirty="0" smtClean="0"/>
              <a:t>Must have distinct capital, column(s) and base (no pole/pylon signs) </a:t>
            </a:r>
          </a:p>
          <a:p>
            <a:pPr lvl="2">
              <a:defRPr/>
            </a:pPr>
            <a:r>
              <a:rPr lang="en-US" sz="1800" dirty="0" smtClean="0"/>
              <a:t>Two-sided sign faces must be identical.</a:t>
            </a:r>
          </a:p>
        </p:txBody>
      </p:sp>
      <p:sp>
        <p:nvSpPr>
          <p:cNvPr id="4100" name="Slide Number Placeholder 3"/>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r" eaLnBrk="0" fontAlgn="base" hangingPunct="0">
              <a:spcBef>
                <a:spcPct val="0"/>
              </a:spcBef>
              <a:spcAft>
                <a:spcPct val="0"/>
              </a:spcAft>
              <a:defRPr>
                <a:solidFill>
                  <a:schemeClr val="tx1"/>
                </a:solidFill>
                <a:latin typeface="Arial" charset="0"/>
              </a:defRPr>
            </a:lvl6pPr>
            <a:lvl7pPr marL="2971800" indent="-228600" algn="r" eaLnBrk="0" fontAlgn="base" hangingPunct="0">
              <a:spcBef>
                <a:spcPct val="0"/>
              </a:spcBef>
              <a:spcAft>
                <a:spcPct val="0"/>
              </a:spcAft>
              <a:defRPr>
                <a:solidFill>
                  <a:schemeClr val="tx1"/>
                </a:solidFill>
                <a:latin typeface="Arial" charset="0"/>
              </a:defRPr>
            </a:lvl7pPr>
            <a:lvl8pPr marL="3429000" indent="-228600" algn="r" eaLnBrk="0" fontAlgn="base" hangingPunct="0">
              <a:spcBef>
                <a:spcPct val="0"/>
              </a:spcBef>
              <a:spcAft>
                <a:spcPct val="0"/>
              </a:spcAft>
              <a:defRPr>
                <a:solidFill>
                  <a:schemeClr val="tx1"/>
                </a:solidFill>
                <a:latin typeface="Arial" charset="0"/>
              </a:defRPr>
            </a:lvl8pPr>
            <a:lvl9pPr marL="3886200" indent="-228600" algn="r" eaLnBrk="0" fontAlgn="base" hangingPunct="0">
              <a:spcBef>
                <a:spcPct val="0"/>
              </a:spcBef>
              <a:spcAft>
                <a:spcPct val="0"/>
              </a:spcAft>
              <a:defRPr>
                <a:solidFill>
                  <a:schemeClr val="tx1"/>
                </a:solidFill>
                <a:latin typeface="Arial" charset="0"/>
              </a:defRPr>
            </a:lvl9pPr>
          </a:lstStyle>
          <a:p>
            <a:pPr eaLnBrk="1" hangingPunct="1"/>
            <a:fld id="{0268F021-4145-460A-B7E6-7492B59606F7}" type="slidenum">
              <a:rPr lang="en-US" altLang="en-US"/>
              <a:pPr eaLnBrk="1" hangingPunct="1"/>
              <a:t>4</a:t>
            </a:fld>
            <a:endParaRPr lang="en-US"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lgn="ctr" eaLnBrk="1" hangingPunct="1"/>
            <a:r>
              <a:rPr lang="en-US" altLang="en-US" dirty="0" smtClean="0"/>
              <a:t>Signage (cont.)</a:t>
            </a:r>
            <a:br>
              <a:rPr lang="en-US" altLang="en-US" dirty="0" smtClean="0"/>
            </a:br>
            <a:endParaRPr lang="en-US" altLang="en-US" dirty="0" smtClean="0"/>
          </a:p>
        </p:txBody>
      </p:sp>
      <p:sp>
        <p:nvSpPr>
          <p:cNvPr id="3" name="Content Placeholder 2"/>
          <p:cNvSpPr>
            <a:spLocks noGrp="1"/>
          </p:cNvSpPr>
          <p:nvPr>
            <p:ph idx="1"/>
          </p:nvPr>
        </p:nvSpPr>
        <p:spPr>
          <a:xfrm>
            <a:off x="685800" y="1447800"/>
            <a:ext cx="7848600" cy="4419600"/>
          </a:xfrm>
        </p:spPr>
        <p:txBody>
          <a:bodyPr/>
          <a:lstStyle/>
          <a:p>
            <a:pPr eaLnBrk="1" hangingPunct="1">
              <a:defRPr/>
            </a:pPr>
            <a:r>
              <a:rPr lang="en-US" sz="2400" dirty="0" smtClean="0"/>
              <a:t>Window signs:</a:t>
            </a:r>
          </a:p>
          <a:p>
            <a:pPr lvl="1">
              <a:defRPr/>
            </a:pPr>
            <a:r>
              <a:rPr lang="en-US" sz="2000" dirty="0" smtClean="0"/>
              <a:t>Shall be considered primary signs.</a:t>
            </a:r>
          </a:p>
          <a:p>
            <a:pPr lvl="1">
              <a:defRPr/>
            </a:pPr>
            <a:r>
              <a:rPr lang="en-US" sz="2000" dirty="0" smtClean="0"/>
              <a:t>Permitted </a:t>
            </a:r>
            <a:r>
              <a:rPr lang="en-US" sz="2000" dirty="0"/>
              <a:t>within glass areas of a building’s first two </a:t>
            </a:r>
            <a:r>
              <a:rPr lang="en-US" sz="2000" dirty="0" smtClean="0"/>
              <a:t>stories.</a:t>
            </a:r>
          </a:p>
          <a:p>
            <a:pPr lvl="1">
              <a:defRPr/>
            </a:pPr>
            <a:r>
              <a:rPr lang="en-US" sz="2000" dirty="0" smtClean="0"/>
              <a:t>Must provide </a:t>
            </a:r>
            <a:r>
              <a:rPr lang="en-US" sz="2000" dirty="0"/>
              <a:t>a minimum of eight (8) feet of vertical clearance as measured </a:t>
            </a:r>
            <a:r>
              <a:rPr lang="en-US" sz="2000" dirty="0" smtClean="0"/>
              <a:t>from adjacent </a:t>
            </a:r>
            <a:r>
              <a:rPr lang="en-US" sz="2000" dirty="0"/>
              <a:t>grade to </a:t>
            </a:r>
            <a:r>
              <a:rPr lang="en-US" sz="2000" dirty="0" smtClean="0"/>
              <a:t>bottom </a:t>
            </a:r>
            <a:r>
              <a:rPr lang="en-US" sz="2000" dirty="0"/>
              <a:t>of the </a:t>
            </a:r>
            <a:r>
              <a:rPr lang="en-US" sz="2000" dirty="0" smtClean="0"/>
              <a:t>sign face.</a:t>
            </a:r>
          </a:p>
          <a:p>
            <a:pPr lvl="1">
              <a:defRPr/>
            </a:pPr>
            <a:r>
              <a:rPr lang="en-US" sz="2000" dirty="0" smtClean="0"/>
              <a:t>May not exceed </a:t>
            </a:r>
            <a:r>
              <a:rPr lang="en-US" sz="2000" dirty="0"/>
              <a:t>25 </a:t>
            </a:r>
            <a:r>
              <a:rPr lang="en-US" sz="2000" dirty="0" smtClean="0"/>
              <a:t>percent coverage </a:t>
            </a:r>
            <a:r>
              <a:rPr lang="en-US" sz="2000" dirty="0"/>
              <a:t>of any window panel or </a:t>
            </a:r>
            <a:r>
              <a:rPr lang="en-US" sz="2000" dirty="0" smtClean="0"/>
              <a:t>pane.</a:t>
            </a:r>
          </a:p>
          <a:p>
            <a:pPr>
              <a:defRPr/>
            </a:pPr>
            <a:r>
              <a:rPr lang="en-US" sz="2400" dirty="0" smtClean="0"/>
              <a:t>Building signs (wall signs):</a:t>
            </a:r>
          </a:p>
          <a:p>
            <a:pPr lvl="1">
              <a:defRPr/>
            </a:pPr>
            <a:r>
              <a:rPr lang="en-US" sz="2000" dirty="0" smtClean="0"/>
              <a:t>Shall be considered primary signs.</a:t>
            </a:r>
          </a:p>
          <a:p>
            <a:pPr lvl="1">
              <a:defRPr/>
            </a:pPr>
            <a:r>
              <a:rPr lang="en-US" sz="2000" dirty="0" smtClean="0"/>
              <a:t>No limit as to number.</a:t>
            </a:r>
          </a:p>
          <a:p>
            <a:pPr lvl="1">
              <a:defRPr/>
            </a:pPr>
            <a:r>
              <a:rPr lang="en-US" sz="2000" dirty="0" smtClean="0"/>
              <a:t>Located only on walls facing street frontage.</a:t>
            </a:r>
          </a:p>
          <a:p>
            <a:pPr>
              <a:defRPr/>
            </a:pPr>
            <a:r>
              <a:rPr lang="en-US" sz="2400" dirty="0" smtClean="0"/>
              <a:t>Prohibited signs: pole/pylon signs, billboards, roof signs, signs advertising off-site business/service.</a:t>
            </a:r>
          </a:p>
        </p:txBody>
      </p:sp>
      <p:sp>
        <p:nvSpPr>
          <p:cNvPr id="4100" name="Slide Number Placeholder 3"/>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r" eaLnBrk="0" fontAlgn="base" hangingPunct="0">
              <a:spcBef>
                <a:spcPct val="0"/>
              </a:spcBef>
              <a:spcAft>
                <a:spcPct val="0"/>
              </a:spcAft>
              <a:defRPr>
                <a:solidFill>
                  <a:schemeClr val="tx1"/>
                </a:solidFill>
                <a:latin typeface="Arial" charset="0"/>
              </a:defRPr>
            </a:lvl6pPr>
            <a:lvl7pPr marL="2971800" indent="-228600" algn="r" eaLnBrk="0" fontAlgn="base" hangingPunct="0">
              <a:spcBef>
                <a:spcPct val="0"/>
              </a:spcBef>
              <a:spcAft>
                <a:spcPct val="0"/>
              </a:spcAft>
              <a:defRPr>
                <a:solidFill>
                  <a:schemeClr val="tx1"/>
                </a:solidFill>
                <a:latin typeface="Arial" charset="0"/>
              </a:defRPr>
            </a:lvl7pPr>
            <a:lvl8pPr marL="3429000" indent="-228600" algn="r" eaLnBrk="0" fontAlgn="base" hangingPunct="0">
              <a:spcBef>
                <a:spcPct val="0"/>
              </a:spcBef>
              <a:spcAft>
                <a:spcPct val="0"/>
              </a:spcAft>
              <a:defRPr>
                <a:solidFill>
                  <a:schemeClr val="tx1"/>
                </a:solidFill>
                <a:latin typeface="Arial" charset="0"/>
              </a:defRPr>
            </a:lvl8pPr>
            <a:lvl9pPr marL="3886200" indent="-228600" algn="r" eaLnBrk="0" fontAlgn="base" hangingPunct="0">
              <a:spcBef>
                <a:spcPct val="0"/>
              </a:spcBef>
              <a:spcAft>
                <a:spcPct val="0"/>
              </a:spcAft>
              <a:defRPr>
                <a:solidFill>
                  <a:schemeClr val="tx1"/>
                </a:solidFill>
                <a:latin typeface="Arial" charset="0"/>
              </a:defRPr>
            </a:lvl9pPr>
          </a:lstStyle>
          <a:p>
            <a:pPr eaLnBrk="1" hangingPunct="1"/>
            <a:fld id="{0268F021-4145-460A-B7E6-7492B59606F7}" type="slidenum">
              <a:rPr lang="en-US" altLang="en-US"/>
              <a:pPr eaLnBrk="1" hangingPunct="1"/>
              <a:t>5</a:t>
            </a:fld>
            <a:endParaRPr lang="en-US" altLang="en-US" dirty="0"/>
          </a:p>
        </p:txBody>
      </p:sp>
    </p:spTree>
    <p:extLst>
      <p:ext uri="{BB962C8B-B14F-4D97-AF65-F5344CB8AC3E}">
        <p14:creationId xmlns:p14="http://schemas.microsoft.com/office/powerpoint/2010/main" val="6291101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lgn="ctr" eaLnBrk="1" hangingPunct="1"/>
            <a:r>
              <a:rPr lang="en-US" altLang="en-US" dirty="0" smtClean="0"/>
              <a:t>Landscaping/Buffering</a:t>
            </a:r>
            <a:br>
              <a:rPr lang="en-US" altLang="en-US" dirty="0" smtClean="0"/>
            </a:br>
            <a:endParaRPr lang="en-US" altLang="en-US" dirty="0" smtClean="0"/>
          </a:p>
        </p:txBody>
      </p:sp>
      <p:sp>
        <p:nvSpPr>
          <p:cNvPr id="3" name="Content Placeholder 2"/>
          <p:cNvSpPr>
            <a:spLocks noGrp="1"/>
          </p:cNvSpPr>
          <p:nvPr>
            <p:ph idx="1"/>
          </p:nvPr>
        </p:nvSpPr>
        <p:spPr>
          <a:xfrm>
            <a:off x="685800" y="1447800"/>
            <a:ext cx="7848600" cy="4419600"/>
          </a:xfrm>
        </p:spPr>
        <p:txBody>
          <a:bodyPr/>
          <a:lstStyle/>
          <a:p>
            <a:pPr>
              <a:defRPr/>
            </a:pPr>
            <a:r>
              <a:rPr lang="en-US" sz="2000" dirty="0" smtClean="0"/>
              <a:t>Shall conform </a:t>
            </a:r>
            <a:r>
              <a:rPr lang="en-US" sz="2000" dirty="0"/>
              <a:t>to the provisions </a:t>
            </a:r>
            <a:r>
              <a:rPr lang="en-US" sz="2000" dirty="0" smtClean="0"/>
              <a:t>of County Ordinance regulating landscaping, buffers and tree requirements and the following: </a:t>
            </a:r>
          </a:p>
          <a:p>
            <a:pPr lvl="1">
              <a:defRPr/>
            </a:pPr>
            <a:r>
              <a:rPr lang="en-US" sz="1600" dirty="0"/>
              <a:t>Trees planted to satisfy </a:t>
            </a:r>
            <a:r>
              <a:rPr lang="en-US" sz="1600" dirty="0" smtClean="0"/>
              <a:t>perimeter </a:t>
            </a:r>
            <a:r>
              <a:rPr lang="en-US" sz="1600" dirty="0"/>
              <a:t>landscaping </a:t>
            </a:r>
            <a:r>
              <a:rPr lang="en-US" sz="1600" dirty="0" smtClean="0"/>
              <a:t>requirement shall </a:t>
            </a:r>
            <a:r>
              <a:rPr lang="en-US" sz="1600" dirty="0"/>
              <a:t>be planted at intervals not to exceed </a:t>
            </a:r>
            <a:r>
              <a:rPr lang="en-US" sz="1600" dirty="0" smtClean="0"/>
              <a:t>50 feet.</a:t>
            </a:r>
            <a:endParaRPr lang="en-US" sz="1600" dirty="0"/>
          </a:p>
          <a:p>
            <a:pPr lvl="1"/>
            <a:r>
              <a:rPr lang="en-US" sz="1600" dirty="0" smtClean="0"/>
              <a:t>Minimum </a:t>
            </a:r>
            <a:r>
              <a:rPr lang="en-US" sz="1600" dirty="0"/>
              <a:t>parking requirement may be reduced by one (1) parking space for every 150 square feet of landscaping that exceeds the minimum required </a:t>
            </a:r>
            <a:r>
              <a:rPr lang="en-US" sz="1600" dirty="0" smtClean="0"/>
              <a:t>landscaping. No </a:t>
            </a:r>
            <a:r>
              <a:rPr lang="en-US" sz="1600" dirty="0"/>
              <a:t>more than ten percent (10%) of the total required number of parking spaces may be reduced through this provision</a:t>
            </a:r>
            <a:r>
              <a:rPr lang="en-US" sz="1600" dirty="0" smtClean="0"/>
              <a:t>.</a:t>
            </a:r>
          </a:p>
          <a:p>
            <a:pPr lvl="1"/>
            <a:r>
              <a:rPr lang="en-US" sz="1600" dirty="0"/>
              <a:t>Decorative landscaping shall be provided around all trash enclosures, loading and storage areas, and ground mechanical </a:t>
            </a:r>
            <a:r>
              <a:rPr lang="en-US" sz="1600" dirty="0" smtClean="0"/>
              <a:t>equipment. </a:t>
            </a:r>
          </a:p>
          <a:p>
            <a:pPr lvl="2"/>
            <a:r>
              <a:rPr lang="en-US" sz="1200" dirty="0" smtClean="0"/>
              <a:t>Provided </a:t>
            </a:r>
            <a:r>
              <a:rPr lang="en-US" sz="1200" dirty="0"/>
              <a:t>as a series of shrubs </a:t>
            </a:r>
            <a:r>
              <a:rPr lang="en-US" sz="1200" dirty="0" smtClean="0"/>
              <a:t>planted </a:t>
            </a:r>
            <a:r>
              <a:rPr lang="en-US" sz="1200" dirty="0"/>
              <a:t>at minimum intervals of four (4) feet or as a continuous </a:t>
            </a:r>
            <a:r>
              <a:rPr lang="en-US" sz="1200" dirty="0" smtClean="0"/>
              <a:t>hedge.</a:t>
            </a:r>
          </a:p>
          <a:p>
            <a:pPr lvl="2"/>
            <a:r>
              <a:rPr lang="en-US" sz="1200" dirty="0" smtClean="0"/>
              <a:t>Must be minimum </a:t>
            </a:r>
            <a:r>
              <a:rPr lang="en-US" sz="1200" dirty="0"/>
              <a:t>of three (3) feet in height at time of </a:t>
            </a:r>
            <a:r>
              <a:rPr lang="en-US" sz="1200" dirty="0" smtClean="0"/>
              <a:t>planting.</a:t>
            </a:r>
          </a:p>
          <a:p>
            <a:pPr lvl="2"/>
            <a:r>
              <a:rPr lang="en-US" sz="1200" dirty="0" smtClean="0"/>
              <a:t>Must be continuous </a:t>
            </a:r>
            <a:r>
              <a:rPr lang="en-US" sz="1200" dirty="0"/>
              <a:t>around the </a:t>
            </a:r>
            <a:r>
              <a:rPr lang="en-US" sz="1200" dirty="0" smtClean="0"/>
              <a:t>perimeter except </a:t>
            </a:r>
            <a:r>
              <a:rPr lang="en-US" sz="1200" dirty="0"/>
              <a:t>to provide the required vehicular access</a:t>
            </a:r>
            <a:r>
              <a:rPr lang="en-US" sz="1200" dirty="0" smtClean="0"/>
              <a:t>.</a:t>
            </a:r>
          </a:p>
          <a:p>
            <a:pPr lvl="1"/>
            <a:r>
              <a:rPr lang="en-US" sz="1600" dirty="0"/>
              <a:t>Landscaping </a:t>
            </a:r>
            <a:r>
              <a:rPr lang="en-US" sz="1600" dirty="0" smtClean="0"/>
              <a:t>required </a:t>
            </a:r>
            <a:r>
              <a:rPr lang="en-US" sz="1600" dirty="0"/>
              <a:t>along all building façades facing a public street. </a:t>
            </a:r>
            <a:endParaRPr lang="en-US" sz="1600" dirty="0" smtClean="0"/>
          </a:p>
          <a:p>
            <a:pPr lvl="2"/>
            <a:r>
              <a:rPr lang="en-US" sz="1200" dirty="0" smtClean="0"/>
              <a:t>Must </a:t>
            </a:r>
            <a:r>
              <a:rPr lang="en-US" sz="1200" dirty="0"/>
              <a:t>be provided </a:t>
            </a:r>
            <a:r>
              <a:rPr lang="en-US" sz="1200" dirty="0" smtClean="0"/>
              <a:t>at rate </a:t>
            </a:r>
            <a:r>
              <a:rPr lang="en-US" sz="1200" dirty="0"/>
              <a:t>of 50 square feet of landscaped area for every 50 linear feet of building façade facing a public street.</a:t>
            </a:r>
          </a:p>
        </p:txBody>
      </p:sp>
      <p:sp>
        <p:nvSpPr>
          <p:cNvPr id="4100" name="Slide Number Placeholder 3"/>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r" eaLnBrk="0" fontAlgn="base" hangingPunct="0">
              <a:spcBef>
                <a:spcPct val="0"/>
              </a:spcBef>
              <a:spcAft>
                <a:spcPct val="0"/>
              </a:spcAft>
              <a:defRPr>
                <a:solidFill>
                  <a:schemeClr val="tx1"/>
                </a:solidFill>
                <a:latin typeface="Arial" charset="0"/>
              </a:defRPr>
            </a:lvl6pPr>
            <a:lvl7pPr marL="2971800" indent="-228600" algn="r" eaLnBrk="0" fontAlgn="base" hangingPunct="0">
              <a:spcBef>
                <a:spcPct val="0"/>
              </a:spcBef>
              <a:spcAft>
                <a:spcPct val="0"/>
              </a:spcAft>
              <a:defRPr>
                <a:solidFill>
                  <a:schemeClr val="tx1"/>
                </a:solidFill>
                <a:latin typeface="Arial" charset="0"/>
              </a:defRPr>
            </a:lvl7pPr>
            <a:lvl8pPr marL="3429000" indent="-228600" algn="r" eaLnBrk="0" fontAlgn="base" hangingPunct="0">
              <a:spcBef>
                <a:spcPct val="0"/>
              </a:spcBef>
              <a:spcAft>
                <a:spcPct val="0"/>
              </a:spcAft>
              <a:defRPr>
                <a:solidFill>
                  <a:schemeClr val="tx1"/>
                </a:solidFill>
                <a:latin typeface="Arial" charset="0"/>
              </a:defRPr>
            </a:lvl8pPr>
            <a:lvl9pPr marL="3886200" indent="-228600" algn="r" eaLnBrk="0" fontAlgn="base" hangingPunct="0">
              <a:spcBef>
                <a:spcPct val="0"/>
              </a:spcBef>
              <a:spcAft>
                <a:spcPct val="0"/>
              </a:spcAft>
              <a:defRPr>
                <a:solidFill>
                  <a:schemeClr val="tx1"/>
                </a:solidFill>
                <a:latin typeface="Arial" charset="0"/>
              </a:defRPr>
            </a:lvl9pPr>
          </a:lstStyle>
          <a:p>
            <a:pPr eaLnBrk="1" hangingPunct="1"/>
            <a:fld id="{0268F021-4145-460A-B7E6-7492B59606F7}" type="slidenum">
              <a:rPr lang="en-US" altLang="en-US"/>
              <a:pPr eaLnBrk="1" hangingPunct="1"/>
              <a:t>6</a:t>
            </a:fld>
            <a:endParaRPr lang="en-US" altLang="en-US" dirty="0"/>
          </a:p>
        </p:txBody>
      </p:sp>
    </p:spTree>
    <p:extLst>
      <p:ext uri="{BB962C8B-B14F-4D97-AF65-F5344CB8AC3E}">
        <p14:creationId xmlns:p14="http://schemas.microsoft.com/office/powerpoint/2010/main" val="25692900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lgn="ctr" eaLnBrk="1" hangingPunct="1"/>
            <a:r>
              <a:rPr lang="en-US" altLang="en-US" dirty="0" smtClean="0"/>
              <a:t>Landscaping/Buffering (cont.)</a:t>
            </a:r>
            <a:br>
              <a:rPr lang="en-US" altLang="en-US" dirty="0" smtClean="0"/>
            </a:br>
            <a:endParaRPr lang="en-US" altLang="en-US" dirty="0" smtClean="0"/>
          </a:p>
        </p:txBody>
      </p:sp>
      <p:sp>
        <p:nvSpPr>
          <p:cNvPr id="3" name="Content Placeholder 2"/>
          <p:cNvSpPr>
            <a:spLocks noGrp="1"/>
          </p:cNvSpPr>
          <p:nvPr>
            <p:ph idx="1"/>
          </p:nvPr>
        </p:nvSpPr>
        <p:spPr>
          <a:xfrm>
            <a:off x="685800" y="1447800"/>
            <a:ext cx="7848600" cy="4419600"/>
          </a:xfrm>
        </p:spPr>
        <p:txBody>
          <a:bodyPr/>
          <a:lstStyle/>
          <a:p>
            <a:r>
              <a:rPr lang="en-US" sz="2000" dirty="0"/>
              <a:t>All development shall provide site canopy coverage equal to thirty percent (30%) </a:t>
            </a:r>
            <a:r>
              <a:rPr lang="en-US" sz="2000" dirty="0" smtClean="0"/>
              <a:t>of total </a:t>
            </a:r>
            <a:r>
              <a:rPr lang="en-US" sz="2000" dirty="0"/>
              <a:t>site area</a:t>
            </a:r>
            <a:r>
              <a:rPr lang="en-US" sz="2000" dirty="0" smtClean="0"/>
              <a:t>.</a:t>
            </a:r>
          </a:p>
          <a:p>
            <a:pPr marL="342900" lvl="1" indent="-342900">
              <a:buFontTx/>
              <a:buChar char="•"/>
            </a:pPr>
            <a:r>
              <a:rPr lang="en-US" sz="2000" dirty="0"/>
              <a:t>50 percent of a</a:t>
            </a:r>
            <a:r>
              <a:rPr lang="en-US" sz="2000" dirty="0" smtClean="0"/>
              <a:t> </a:t>
            </a:r>
            <a:r>
              <a:rPr lang="en-US" sz="2000" dirty="0"/>
              <a:t>required buffer </a:t>
            </a:r>
            <a:r>
              <a:rPr lang="en-US" sz="2000" dirty="0" smtClean="0"/>
              <a:t>may be on </a:t>
            </a:r>
            <a:r>
              <a:rPr lang="en-US" sz="2000" dirty="0"/>
              <a:t>adjacent property provided that the entirety of the buffer area is contained within an irrevocable easement in </a:t>
            </a:r>
            <a:r>
              <a:rPr lang="en-US" sz="2000" dirty="0" smtClean="0"/>
              <a:t>perpetuity.</a:t>
            </a:r>
          </a:p>
          <a:p>
            <a:pPr marL="342900" lvl="1" indent="-342900">
              <a:buFontTx/>
              <a:buChar char="•"/>
            </a:pPr>
            <a:r>
              <a:rPr lang="en-US" sz="2000" dirty="0"/>
              <a:t>If a fence or wall is used to reduce the width of a required </a:t>
            </a:r>
            <a:r>
              <a:rPr lang="en-US" sz="2000" dirty="0" smtClean="0"/>
              <a:t>buffer, fence </a:t>
            </a:r>
            <a:r>
              <a:rPr lang="en-US" sz="2000" dirty="0"/>
              <a:t>or wall shall be constructed of materials as permitted </a:t>
            </a:r>
            <a:r>
              <a:rPr lang="en-US" sz="2000" dirty="0" smtClean="0"/>
              <a:t>and shall </a:t>
            </a:r>
            <a:r>
              <a:rPr lang="en-US" sz="2000" dirty="0"/>
              <a:t>complement the style, colors and materials of the proposed building(s) located on the property on which the buffer is required</a:t>
            </a:r>
            <a:r>
              <a:rPr lang="en-US" sz="2000" dirty="0" smtClean="0"/>
              <a:t>.</a:t>
            </a:r>
          </a:p>
          <a:p>
            <a:pPr marL="342900" lvl="1" indent="-342900">
              <a:buFontTx/>
              <a:buChar char="•"/>
            </a:pPr>
            <a:r>
              <a:rPr lang="en-US" sz="2000" dirty="0"/>
              <a:t>G</a:t>
            </a:r>
            <a:r>
              <a:rPr lang="en-US" sz="2000" dirty="0" smtClean="0"/>
              <a:t>round </a:t>
            </a:r>
            <a:r>
              <a:rPr lang="en-US" sz="2000" dirty="0"/>
              <a:t>mounted mechanical equipment shall be screened through </a:t>
            </a:r>
            <a:r>
              <a:rPr lang="en-US" sz="2000" dirty="0" smtClean="0"/>
              <a:t>combination </a:t>
            </a:r>
            <a:r>
              <a:rPr lang="en-US" sz="2000" dirty="0"/>
              <a:t>of landscaping, berming, fencing or false façades as noted </a:t>
            </a:r>
            <a:r>
              <a:rPr lang="en-US" sz="2000" dirty="0" smtClean="0"/>
              <a:t>Architectural </a:t>
            </a:r>
            <a:r>
              <a:rPr lang="en-US" sz="2000" dirty="0"/>
              <a:t>Provisions.</a:t>
            </a:r>
          </a:p>
        </p:txBody>
      </p:sp>
      <p:sp>
        <p:nvSpPr>
          <p:cNvPr id="4100" name="Slide Number Placeholder 3"/>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r" eaLnBrk="0" fontAlgn="base" hangingPunct="0">
              <a:spcBef>
                <a:spcPct val="0"/>
              </a:spcBef>
              <a:spcAft>
                <a:spcPct val="0"/>
              </a:spcAft>
              <a:defRPr>
                <a:solidFill>
                  <a:schemeClr val="tx1"/>
                </a:solidFill>
                <a:latin typeface="Arial" charset="0"/>
              </a:defRPr>
            </a:lvl6pPr>
            <a:lvl7pPr marL="2971800" indent="-228600" algn="r" eaLnBrk="0" fontAlgn="base" hangingPunct="0">
              <a:spcBef>
                <a:spcPct val="0"/>
              </a:spcBef>
              <a:spcAft>
                <a:spcPct val="0"/>
              </a:spcAft>
              <a:defRPr>
                <a:solidFill>
                  <a:schemeClr val="tx1"/>
                </a:solidFill>
                <a:latin typeface="Arial" charset="0"/>
              </a:defRPr>
            </a:lvl7pPr>
            <a:lvl8pPr marL="3429000" indent="-228600" algn="r" eaLnBrk="0" fontAlgn="base" hangingPunct="0">
              <a:spcBef>
                <a:spcPct val="0"/>
              </a:spcBef>
              <a:spcAft>
                <a:spcPct val="0"/>
              </a:spcAft>
              <a:defRPr>
                <a:solidFill>
                  <a:schemeClr val="tx1"/>
                </a:solidFill>
                <a:latin typeface="Arial" charset="0"/>
              </a:defRPr>
            </a:lvl8pPr>
            <a:lvl9pPr marL="3886200" indent="-228600" algn="r" eaLnBrk="0" fontAlgn="base" hangingPunct="0">
              <a:spcBef>
                <a:spcPct val="0"/>
              </a:spcBef>
              <a:spcAft>
                <a:spcPct val="0"/>
              </a:spcAft>
              <a:defRPr>
                <a:solidFill>
                  <a:schemeClr val="tx1"/>
                </a:solidFill>
                <a:latin typeface="Arial" charset="0"/>
              </a:defRPr>
            </a:lvl9pPr>
          </a:lstStyle>
          <a:p>
            <a:pPr eaLnBrk="1" hangingPunct="1"/>
            <a:fld id="{0268F021-4145-460A-B7E6-7492B59606F7}" type="slidenum">
              <a:rPr lang="en-US" altLang="en-US"/>
              <a:pPr eaLnBrk="1" hangingPunct="1"/>
              <a:t>7</a:t>
            </a:fld>
            <a:endParaRPr lang="en-US" altLang="en-US" dirty="0"/>
          </a:p>
        </p:txBody>
      </p:sp>
    </p:spTree>
    <p:extLst>
      <p:ext uri="{BB962C8B-B14F-4D97-AF65-F5344CB8AC3E}">
        <p14:creationId xmlns:p14="http://schemas.microsoft.com/office/powerpoint/2010/main" val="31908787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lgn="ctr" eaLnBrk="1" hangingPunct="1"/>
            <a:r>
              <a:rPr lang="en-US" altLang="en-US" dirty="0" smtClean="0"/>
              <a:t>Architectural Provisions</a:t>
            </a:r>
            <a:br>
              <a:rPr lang="en-US" altLang="en-US" dirty="0" smtClean="0"/>
            </a:br>
            <a:endParaRPr lang="en-US" altLang="en-US" dirty="0" smtClean="0"/>
          </a:p>
        </p:txBody>
      </p:sp>
      <p:sp>
        <p:nvSpPr>
          <p:cNvPr id="3" name="Content Placeholder 2"/>
          <p:cNvSpPr>
            <a:spLocks noGrp="1"/>
          </p:cNvSpPr>
          <p:nvPr>
            <p:ph idx="1"/>
          </p:nvPr>
        </p:nvSpPr>
        <p:spPr>
          <a:xfrm>
            <a:off x="685800" y="1447800"/>
            <a:ext cx="7848600" cy="4419600"/>
          </a:xfrm>
        </p:spPr>
        <p:txBody>
          <a:bodyPr/>
          <a:lstStyle/>
          <a:p>
            <a:r>
              <a:rPr lang="en-US" sz="1800" dirty="0" smtClean="0"/>
              <a:t>In general, development in Overlay subject to Commercial Design Standards and following provisions:</a:t>
            </a:r>
          </a:p>
          <a:p>
            <a:pPr lvl="1"/>
            <a:r>
              <a:rPr lang="en-US" sz="1600" dirty="0"/>
              <a:t>New buildings shall respect </a:t>
            </a:r>
            <a:r>
              <a:rPr lang="en-US" sz="1600" dirty="0" smtClean="0"/>
              <a:t>spacing, mass </a:t>
            </a:r>
            <a:r>
              <a:rPr lang="en-US" sz="1600" dirty="0"/>
              <a:t>and scale, </a:t>
            </a:r>
            <a:r>
              <a:rPr lang="en-US" sz="1600" dirty="0" smtClean="0"/>
              <a:t>street </a:t>
            </a:r>
            <a:r>
              <a:rPr lang="en-US" sz="1600" dirty="0"/>
              <a:t>orientation and frontage relationships of existing buildings along existing streets. New buildings shall be designed to be compatible with the character of the existing built environment while implementing elements of site design that enhance the functionality of the subject property and adjacent properties and the aesthetics of the streetscape</a:t>
            </a:r>
            <a:r>
              <a:rPr lang="en-US" sz="1600" dirty="0" smtClean="0"/>
              <a:t>.</a:t>
            </a:r>
          </a:p>
          <a:p>
            <a:pPr lvl="1"/>
            <a:r>
              <a:rPr lang="en-US" sz="1600" dirty="0" smtClean="0"/>
              <a:t>Buildings developed within overlay shall be compatible with one another with respect to:</a:t>
            </a:r>
          </a:p>
          <a:p>
            <a:pPr lvl="2"/>
            <a:r>
              <a:rPr lang="en-US" sz="1200" dirty="0" smtClean="0"/>
              <a:t>Silhouettes</a:t>
            </a:r>
          </a:p>
          <a:p>
            <a:pPr lvl="2"/>
            <a:r>
              <a:rPr lang="en-US" sz="1200" dirty="0" smtClean="0"/>
              <a:t>Façade Spacing</a:t>
            </a:r>
          </a:p>
          <a:p>
            <a:pPr lvl="2"/>
            <a:r>
              <a:rPr lang="en-US" sz="1200" dirty="0" smtClean="0"/>
              <a:t>Setbacks</a:t>
            </a:r>
          </a:p>
          <a:p>
            <a:pPr lvl="2"/>
            <a:r>
              <a:rPr lang="en-US" sz="1200" dirty="0" smtClean="0"/>
              <a:t>Proportions/Treatments</a:t>
            </a:r>
          </a:p>
          <a:p>
            <a:pPr lvl="2"/>
            <a:r>
              <a:rPr lang="en-US" sz="1200" dirty="0" smtClean="0"/>
              <a:t>Exterior Materials</a:t>
            </a:r>
          </a:p>
          <a:p>
            <a:pPr lvl="2"/>
            <a:r>
              <a:rPr lang="en-US" sz="1200" dirty="0" smtClean="0"/>
              <a:t>Scale/Massing</a:t>
            </a:r>
          </a:p>
          <a:p>
            <a:pPr lvl="1"/>
            <a:r>
              <a:rPr lang="en-US" sz="1600" dirty="0" smtClean="0"/>
              <a:t>Front </a:t>
            </a:r>
            <a:r>
              <a:rPr lang="en-US" sz="1600" dirty="0"/>
              <a:t>elevation of buildings shall face the street with overall massing being pedestrian in scale</a:t>
            </a:r>
            <a:r>
              <a:rPr lang="en-US" sz="1600" dirty="0" smtClean="0"/>
              <a:t>.</a:t>
            </a:r>
          </a:p>
          <a:p>
            <a:pPr lvl="1"/>
            <a:r>
              <a:rPr lang="en-US" sz="1600" dirty="0"/>
              <a:t>Building organization shall reinforce pedestrian circulation so that pedestrians walk along building fronts rather than through parking areas.</a:t>
            </a:r>
          </a:p>
        </p:txBody>
      </p:sp>
      <p:sp>
        <p:nvSpPr>
          <p:cNvPr id="4100" name="Slide Number Placeholder 3"/>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r" eaLnBrk="0" fontAlgn="base" hangingPunct="0">
              <a:spcBef>
                <a:spcPct val="0"/>
              </a:spcBef>
              <a:spcAft>
                <a:spcPct val="0"/>
              </a:spcAft>
              <a:defRPr>
                <a:solidFill>
                  <a:schemeClr val="tx1"/>
                </a:solidFill>
                <a:latin typeface="Arial" charset="0"/>
              </a:defRPr>
            </a:lvl6pPr>
            <a:lvl7pPr marL="2971800" indent="-228600" algn="r" eaLnBrk="0" fontAlgn="base" hangingPunct="0">
              <a:spcBef>
                <a:spcPct val="0"/>
              </a:spcBef>
              <a:spcAft>
                <a:spcPct val="0"/>
              </a:spcAft>
              <a:defRPr>
                <a:solidFill>
                  <a:schemeClr val="tx1"/>
                </a:solidFill>
                <a:latin typeface="Arial" charset="0"/>
              </a:defRPr>
            </a:lvl7pPr>
            <a:lvl8pPr marL="3429000" indent="-228600" algn="r" eaLnBrk="0" fontAlgn="base" hangingPunct="0">
              <a:spcBef>
                <a:spcPct val="0"/>
              </a:spcBef>
              <a:spcAft>
                <a:spcPct val="0"/>
              </a:spcAft>
              <a:defRPr>
                <a:solidFill>
                  <a:schemeClr val="tx1"/>
                </a:solidFill>
                <a:latin typeface="Arial" charset="0"/>
              </a:defRPr>
            </a:lvl8pPr>
            <a:lvl9pPr marL="3886200" indent="-228600" algn="r" eaLnBrk="0" fontAlgn="base" hangingPunct="0">
              <a:spcBef>
                <a:spcPct val="0"/>
              </a:spcBef>
              <a:spcAft>
                <a:spcPct val="0"/>
              </a:spcAft>
              <a:defRPr>
                <a:solidFill>
                  <a:schemeClr val="tx1"/>
                </a:solidFill>
                <a:latin typeface="Arial" charset="0"/>
              </a:defRPr>
            </a:lvl9pPr>
          </a:lstStyle>
          <a:p>
            <a:pPr eaLnBrk="1" hangingPunct="1"/>
            <a:fld id="{0268F021-4145-460A-B7E6-7492B59606F7}" type="slidenum">
              <a:rPr lang="en-US" altLang="en-US"/>
              <a:pPr eaLnBrk="1" hangingPunct="1"/>
              <a:t>8</a:t>
            </a:fld>
            <a:endParaRPr lang="en-US" altLang="en-US" dirty="0"/>
          </a:p>
        </p:txBody>
      </p:sp>
    </p:spTree>
    <p:extLst>
      <p:ext uri="{BB962C8B-B14F-4D97-AF65-F5344CB8AC3E}">
        <p14:creationId xmlns:p14="http://schemas.microsoft.com/office/powerpoint/2010/main" val="16392049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lgn="ctr" eaLnBrk="1" hangingPunct="1"/>
            <a:r>
              <a:rPr lang="en-US" altLang="en-US" dirty="0" smtClean="0"/>
              <a:t>Architectural Provisions (cont.)</a:t>
            </a:r>
            <a:br>
              <a:rPr lang="en-US" altLang="en-US" dirty="0" smtClean="0"/>
            </a:br>
            <a:endParaRPr lang="en-US" altLang="en-US" dirty="0" smtClean="0"/>
          </a:p>
        </p:txBody>
      </p:sp>
      <p:sp>
        <p:nvSpPr>
          <p:cNvPr id="3" name="Content Placeholder 2"/>
          <p:cNvSpPr>
            <a:spLocks noGrp="1"/>
          </p:cNvSpPr>
          <p:nvPr>
            <p:ph idx="1"/>
          </p:nvPr>
        </p:nvSpPr>
        <p:spPr>
          <a:xfrm>
            <a:off x="685800" y="1447800"/>
            <a:ext cx="7848600" cy="4419600"/>
          </a:xfrm>
        </p:spPr>
        <p:txBody>
          <a:bodyPr/>
          <a:lstStyle/>
          <a:p>
            <a:pPr marL="342900" lvl="1" indent="-342900">
              <a:buFontTx/>
              <a:buChar char="•"/>
            </a:pPr>
            <a:r>
              <a:rPr lang="en-US" sz="1800" dirty="0" smtClean="0"/>
              <a:t>Primary entrances </a:t>
            </a:r>
            <a:r>
              <a:rPr lang="en-US" sz="1800" dirty="0"/>
              <a:t>shall be </a:t>
            </a:r>
            <a:r>
              <a:rPr lang="en-US" sz="1800" dirty="0" smtClean="0"/>
              <a:t>on the </a:t>
            </a:r>
            <a:r>
              <a:rPr lang="en-US" sz="1800" dirty="0"/>
              <a:t>front façade of the building facing the primary public </a:t>
            </a:r>
            <a:r>
              <a:rPr lang="en-US" sz="1800" dirty="0" smtClean="0"/>
              <a:t>street.</a:t>
            </a:r>
          </a:p>
          <a:p>
            <a:pPr marL="342900" lvl="1" indent="-342900">
              <a:buFontTx/>
              <a:buChar char="•"/>
            </a:pPr>
            <a:r>
              <a:rPr lang="en-US" sz="1800" dirty="0"/>
              <a:t>Exterior lighting shall be integrated with the architectural character of the </a:t>
            </a:r>
            <a:r>
              <a:rPr lang="en-US" sz="1800" dirty="0" smtClean="0"/>
              <a:t>building throughout the site.</a:t>
            </a:r>
          </a:p>
          <a:p>
            <a:pPr marL="342900" lvl="1" indent="-342900">
              <a:buFontTx/>
              <a:buChar char="•"/>
            </a:pPr>
            <a:r>
              <a:rPr lang="en-US" sz="1800" dirty="0" smtClean="0"/>
              <a:t>Shared </a:t>
            </a:r>
            <a:r>
              <a:rPr lang="en-US" sz="1800" dirty="0"/>
              <a:t>pedestrian walkways are encouraged between adjacent commercial projects</a:t>
            </a:r>
            <a:r>
              <a:rPr lang="en-US" sz="1800" dirty="0" smtClean="0"/>
              <a:t>.</a:t>
            </a:r>
          </a:p>
          <a:p>
            <a:pPr marL="342900" lvl="1" indent="-342900">
              <a:buFontTx/>
              <a:buChar char="•"/>
            </a:pPr>
            <a:r>
              <a:rPr lang="en-US" sz="1800" dirty="0" smtClean="0"/>
              <a:t>Entrance canopies shall face street.</a:t>
            </a:r>
          </a:p>
          <a:p>
            <a:pPr marL="342900" lvl="1" indent="-342900">
              <a:buFontTx/>
              <a:buChar char="•"/>
            </a:pPr>
            <a:r>
              <a:rPr lang="en-US" sz="1800" dirty="0"/>
              <a:t>Garage entrances and service bays may not be located on a building façade that faces a public street.</a:t>
            </a:r>
            <a:r>
              <a:rPr lang="en-US" sz="1800" dirty="0" smtClean="0"/>
              <a:t>	</a:t>
            </a:r>
          </a:p>
          <a:p>
            <a:pPr marL="342900" lvl="1" indent="-342900">
              <a:buFontTx/>
              <a:buChar char="•"/>
            </a:pPr>
            <a:r>
              <a:rPr lang="en-US" sz="1800" dirty="0" smtClean="0"/>
              <a:t>Parking shall be located at side/rear of buildings to maximum extent possible and shall be served by secondary building entrances designed to be consistent with principal entrances.</a:t>
            </a:r>
          </a:p>
          <a:p>
            <a:pPr marL="342900" lvl="1" indent="-342900">
              <a:buFontTx/>
              <a:buChar char="•"/>
            </a:pPr>
            <a:r>
              <a:rPr lang="en-US" sz="1800" dirty="0"/>
              <a:t>Parking areas shall be screened from public streets by </a:t>
            </a:r>
            <a:r>
              <a:rPr lang="en-US" sz="1800" dirty="0" smtClean="0"/>
              <a:t>combination </a:t>
            </a:r>
            <a:r>
              <a:rPr lang="en-US" sz="1800" dirty="0"/>
              <a:t>of pedestrian plazas, </a:t>
            </a:r>
            <a:r>
              <a:rPr lang="en-US" sz="1800" dirty="0" smtClean="0"/>
              <a:t>landscaping.</a:t>
            </a:r>
          </a:p>
          <a:p>
            <a:pPr marL="342900" lvl="1" indent="-342900">
              <a:buFontTx/>
              <a:buChar char="•"/>
            </a:pPr>
            <a:r>
              <a:rPr lang="en-US" sz="1800" dirty="0"/>
              <a:t>Building walls shall be constructed of durable materials </a:t>
            </a:r>
            <a:r>
              <a:rPr lang="en-US" sz="1800" dirty="0" smtClean="0"/>
              <a:t>(i.e. brick</a:t>
            </a:r>
            <a:r>
              <a:rPr lang="en-US" sz="1800" dirty="0"/>
              <a:t>, cast concrete, stucco, </a:t>
            </a:r>
            <a:r>
              <a:rPr lang="en-US" sz="1800" dirty="0" smtClean="0"/>
              <a:t>stone) </a:t>
            </a:r>
            <a:r>
              <a:rPr lang="en-US" sz="1800" dirty="0"/>
              <a:t>or other material similar in appearance and durability</a:t>
            </a:r>
            <a:r>
              <a:rPr lang="en-US" sz="1800" dirty="0" smtClean="0"/>
              <a:t>.</a:t>
            </a:r>
            <a:endParaRPr lang="en-US" sz="1800" dirty="0"/>
          </a:p>
        </p:txBody>
      </p:sp>
      <p:sp>
        <p:nvSpPr>
          <p:cNvPr id="4100" name="Slide Number Placeholder 3"/>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r" eaLnBrk="0" fontAlgn="base" hangingPunct="0">
              <a:spcBef>
                <a:spcPct val="0"/>
              </a:spcBef>
              <a:spcAft>
                <a:spcPct val="0"/>
              </a:spcAft>
              <a:defRPr>
                <a:solidFill>
                  <a:schemeClr val="tx1"/>
                </a:solidFill>
                <a:latin typeface="Arial" charset="0"/>
              </a:defRPr>
            </a:lvl6pPr>
            <a:lvl7pPr marL="2971800" indent="-228600" algn="r" eaLnBrk="0" fontAlgn="base" hangingPunct="0">
              <a:spcBef>
                <a:spcPct val="0"/>
              </a:spcBef>
              <a:spcAft>
                <a:spcPct val="0"/>
              </a:spcAft>
              <a:defRPr>
                <a:solidFill>
                  <a:schemeClr val="tx1"/>
                </a:solidFill>
                <a:latin typeface="Arial" charset="0"/>
              </a:defRPr>
            </a:lvl7pPr>
            <a:lvl8pPr marL="3429000" indent="-228600" algn="r" eaLnBrk="0" fontAlgn="base" hangingPunct="0">
              <a:spcBef>
                <a:spcPct val="0"/>
              </a:spcBef>
              <a:spcAft>
                <a:spcPct val="0"/>
              </a:spcAft>
              <a:defRPr>
                <a:solidFill>
                  <a:schemeClr val="tx1"/>
                </a:solidFill>
                <a:latin typeface="Arial" charset="0"/>
              </a:defRPr>
            </a:lvl8pPr>
            <a:lvl9pPr marL="3886200" indent="-228600" algn="r" eaLnBrk="0" fontAlgn="base" hangingPunct="0">
              <a:spcBef>
                <a:spcPct val="0"/>
              </a:spcBef>
              <a:spcAft>
                <a:spcPct val="0"/>
              </a:spcAft>
              <a:defRPr>
                <a:solidFill>
                  <a:schemeClr val="tx1"/>
                </a:solidFill>
                <a:latin typeface="Arial" charset="0"/>
              </a:defRPr>
            </a:lvl9pPr>
          </a:lstStyle>
          <a:p>
            <a:pPr eaLnBrk="1" hangingPunct="1"/>
            <a:fld id="{0268F021-4145-460A-B7E6-7492B59606F7}" type="slidenum">
              <a:rPr lang="en-US" altLang="en-US"/>
              <a:pPr eaLnBrk="1" hangingPunct="1"/>
              <a:t>9</a:t>
            </a:fld>
            <a:endParaRPr lang="en-US" altLang="en-US" dirty="0"/>
          </a:p>
        </p:txBody>
      </p:sp>
    </p:spTree>
    <p:extLst>
      <p:ext uri="{BB962C8B-B14F-4D97-AF65-F5344CB8AC3E}">
        <p14:creationId xmlns:p14="http://schemas.microsoft.com/office/powerpoint/2010/main" val="3134646867"/>
      </p:ext>
    </p:extLst>
  </p:cSld>
  <p:clrMapOvr>
    <a:masterClrMapping/>
  </p:clrMapOvr>
  <p:timing>
    <p:tnLst>
      <p:par>
        <p:cTn id="1" dur="indefinite" restart="never" nodeType="tmRoot"/>
      </p:par>
    </p:tnLst>
  </p:timing>
</p:sld>
</file>

<file path=ppt/theme/theme1.xml><?xml version="1.0" encoding="utf-8"?>
<a:theme xmlns:a="http://schemas.openxmlformats.org/drawingml/2006/main" name="Branded south county PP Presentation">
  <a:themeElements>
    <a:clrScheme name="Branded Presentation 2008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randed Presentation 2008">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Branded Presentation 2008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randed Presentation 2008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randed Presentation 2008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randed Presentation 2008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randed Presentation 2008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randed Presentation 2008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randed Presentation 2008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randed Presentation 2008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randed Presentation 2008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randed Presentation 2008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randed Presentation 2008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randed Presentation 2008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Branded south county PP Presentation</Template>
  <TotalTime>330</TotalTime>
  <Words>1089</Words>
  <Application>Microsoft Office PowerPoint</Application>
  <PresentationFormat>On-screen Show (4:3)</PresentationFormat>
  <Paragraphs>92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Branded south county PP Presentation</vt:lpstr>
      <vt:lpstr>Proposed Signage, Landscaping and Architectural Standards </vt:lpstr>
      <vt:lpstr>Purpose</vt:lpstr>
      <vt:lpstr>PowerPoint Presentation</vt:lpstr>
      <vt:lpstr>Signage </vt:lpstr>
      <vt:lpstr>Signage (cont.) </vt:lpstr>
      <vt:lpstr>Landscaping/Buffering </vt:lpstr>
      <vt:lpstr>Landscaping/Buffering (cont.) </vt:lpstr>
      <vt:lpstr>Architectural Provisions </vt:lpstr>
      <vt:lpstr>Architectural Provisions (cont.) </vt:lpstr>
      <vt:lpstr>Architectural Provisions (cont.) </vt:lpstr>
      <vt:lpstr>Architectural Provisions (cont.) </vt:lpstr>
      <vt:lpstr>Next Steps</vt:lpstr>
    </vt:vector>
  </TitlesOfParts>
  <Company>Charlotte County Government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South County Overlay presentation 9/9/2014</dc:title>
  <dc:creator>Cullinan, Shaun</dc:creator>
  <cp:lastModifiedBy>BoCC</cp:lastModifiedBy>
  <cp:revision>42</cp:revision>
  <dcterms:created xsi:type="dcterms:W3CDTF">2014-09-09T15:33:36Z</dcterms:created>
  <dcterms:modified xsi:type="dcterms:W3CDTF">2015-01-12T16:10:13Z</dcterms:modified>
</cp:coreProperties>
</file>